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tto.net.ua/pic/201209/2560x1600/motto.net.ua-6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143001"/>
            <a:ext cx="9143998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488866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Лекция 1. СОСТОЯНИЕ И ПЕРСПЕКТИВЫ РАЗВИТИЯ ВИНОГРАДАРСТВА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Значение культуры винограда, его пищевая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и диетическая ценность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062013.imgbb.ru/user/58/584421/1ce353cb7d8fdcefc12d50629edca6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81716"/>
            <a:ext cx="3851920" cy="257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okeydoc.ru/wp-content/uploads/2015/12/grapes_variety_sweet_fruit_70303_3840x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90317"/>
            <a:ext cx="5156575" cy="322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34076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Виноградарство</a:t>
            </a:r>
            <a:r>
              <a:rPr lang="ru-RU" dirty="0" smtClean="0">
                <a:solidFill>
                  <a:srgbClr val="002060"/>
                </a:solidFill>
              </a:rPr>
              <a:t> – это отрасль растениеводства, которая занимается возделыванием винограда.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Виноградарство как наука разрабатывает способы управления ростом и развитием виноградного растения, для получения высоких устойчивых урожаев должного качества.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olegnorin.com/blog/wp-content/uploads/2015/02/%D0%BE%D1%81%D1%82%D0%BE%D1%80%D0%BE%D0%B6%D0%BD%D0%BE-%D0%B2%D0%BE%D1%81%D0%BA.%D0%B7%D0%BD%D0%B0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44243"/>
            <a:ext cx="3168352" cy="536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2058"/>
            <a:ext cx="5094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Виноград – один из ценнейших диетических (профилактика диабета) и пищевых продуктов питания. В ягодах свежего винограда содержится до 30% сахара, в виде глюкозы и фруктозы.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свежем винограде имеется большой набор органических кислот: яблочной, винной, лимонной, янтарной, галловой, муравьиной, щавелевой, салициловой. Ягоды винограда богаты минеральными солями.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100 г свежего винограда содержится: калия - 235 мг, кальция - 45 мг, натрия - 26 мг, фосфора - 22 мг, а также марганец, кобальт, железо.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osobnyachkom.ru/wp-content/uploads/2014/10/DSC06637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92392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Картинки по запросу виноградный с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5" name="Picture 7" descr="http://trickss.ru/wp-content/uploads/2013/07/Kak-prigotovit-vinogradny-j-sok-.-Dva-sposo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296" y="3048000"/>
            <a:ext cx="5715000" cy="3810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644203"/>
            <a:ext cx="878497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Очень ценен в питании, особенно для детей и пожилых людей свежий виноградный сок, он повышает обмен веществ, улучшает работу печени, расширяет кровеносные сосуды. В соке ягод выявлен тиамин (В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), пантотеновая (В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) и никотиновая кислоты.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Калорийность 1 л виноградного сока приравнивается: к 1,7 л коровьего молока, 650 г говядины, 1 кг рыбы, 300 г брынзы, 500 г хлеба, к 3-5 куриным яйцам, 1,2 кг картофеля, 3,5 кг томата, 1,5 кг яблок.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6656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Не меньшую пищевую и диетическую ценность представляет сушеная продукция винограда – кишмиш и изюм (ягоды </a:t>
            </a:r>
            <a:r>
              <a:rPr lang="ru-RU" dirty="0" err="1" smtClean="0">
                <a:solidFill>
                  <a:srgbClr val="002060"/>
                </a:solidFill>
              </a:rPr>
              <a:t>партенокарпические</a:t>
            </a:r>
            <a:r>
              <a:rPr lang="ru-RU" dirty="0" smtClean="0">
                <a:solidFill>
                  <a:srgbClr val="002060"/>
                </a:solidFill>
              </a:rPr>
              <a:t> – нет семян). Сушеный виноград обладает высокой калорийностью, снимает усталость и активизирует умственную способность.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s://img-fotki.yandex.ru/get/4523/227904830.105/0_f40ff_b7f9363a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0960"/>
            <a:ext cx="9144000" cy="415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xcook.info/sites/default/files/products/50-100/vinogradnij-uksus-1.jpg"/>
          <p:cNvPicPr>
            <a:picLocks noChangeAspect="1" noChangeArrowheads="1"/>
          </p:cNvPicPr>
          <p:nvPr/>
        </p:nvPicPr>
        <p:blipFill>
          <a:blip r:embed="rId2" cstate="print"/>
          <a:srcRect t="6460" r="14567" b="7401"/>
          <a:stretch>
            <a:fillRect/>
          </a:stretch>
        </p:blipFill>
        <p:spPr bwMode="auto">
          <a:xfrm>
            <a:off x="6551712" y="3977680"/>
            <a:ext cx="2592288" cy="28803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611103"/>
            <a:ext cx="8712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Из винограда готовят также халву, </a:t>
            </a:r>
            <a:r>
              <a:rPr lang="ru-RU" dirty="0" err="1" smtClean="0">
                <a:solidFill>
                  <a:srgbClr val="002060"/>
                </a:solidFill>
              </a:rPr>
              <a:t>чурчхелу</a:t>
            </a:r>
            <a:r>
              <a:rPr lang="ru-RU" dirty="0" smtClean="0">
                <a:solidFill>
                  <a:srgbClr val="002060"/>
                </a:solidFill>
              </a:rPr>
              <a:t>, шербет, виноградный мед, сироп, варенье, маринад. Часть винограда технических сортов перерабатывают на вино. Широко используют отходы переработки винограда и виноделия, из которых производят спирт, уксус, винную кислоту, кормовые дрожжи и красители.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9940" name="Picture 4" descr="http://st.stranamam.ru/data/cache/2013sep/11/18/9412519_61153thumb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948" y="4770987"/>
            <a:ext cx="2602260" cy="208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www.elena87.net/image/cat116vinograd/cat116vinograd04.jpg"/>
          <p:cNvPicPr>
            <a:picLocks noChangeAspect="1" noChangeArrowheads="1"/>
          </p:cNvPicPr>
          <p:nvPr/>
        </p:nvPicPr>
        <p:blipFill>
          <a:blip r:embed="rId4" cstate="print"/>
          <a:srcRect b="13700"/>
          <a:stretch>
            <a:fillRect/>
          </a:stretch>
        </p:blipFill>
        <p:spPr bwMode="auto">
          <a:xfrm>
            <a:off x="0" y="2924944"/>
            <a:ext cx="28575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4" name="Picture 8" descr="http://www.domsovetof.ru/_pu/47/91404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7923" y="4725145"/>
            <a:ext cx="3709315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8" name="Picture 12" descr="http://wineverity.com/assets/images/slider/kak-otlichit-horoshee-vi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395622"/>
            <a:ext cx="4536504" cy="2336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Современное состояние виноградарства и виноделия в мире,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России и </a:t>
            </a:r>
            <a:r>
              <a:rPr lang="ru-RU" sz="2000" b="1" dirty="0" smtClean="0">
                <a:solidFill>
                  <a:srgbClr val="002060"/>
                </a:solidFill>
              </a:rPr>
              <a:t>в Ставропольском крае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crimeavector.com.ua/uploads/posts/2016-06/1465328640_vinogr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556792"/>
            <a:ext cx="8316416" cy="520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9512" y="620688"/>
            <a:ext cx="8784976" cy="17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Общая площадь виноградных насаждений в мире равна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8,1 млн. 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Ведущие места под виноградниками занимают страны: Испания, Италия, Франция, Турция, Португалия, США (Калифорния), Румыния, Иран, Аргентина и Молдова.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987" name="Picture 3" descr="http://www.sociodrama.ru/published/publicdata/PORTATOR240/attachments/SC/products_pictures/0000026831_sp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5834"/>
            <a:ext cx="1080120" cy="72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9" name="Picture 5" descr="http://vokrugsveta.in/wp-content/uploads/2012/11/italy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1146719" cy="76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1" name="Picture 7" descr="https://upload.wikimedia.org/wikipedia/commons/thumb/5/5c/Flag_of_Portugal.svg/250px-Flag_of_Portug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09149"/>
            <a:ext cx="1080120" cy="72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3" name="Picture 9" descr="https://upload.wikimedia.org/wikipedia/commons/thumb/5/54/Civil_and_Naval_Ensign_of_France.svg/200px-Civil_and_Naval_Ensign_of_Franc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132856"/>
            <a:ext cx="1080120" cy="76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5" name="Picture 11" descr="https://upload.wikimedia.org/wikipedia/commons/thumb/b/b4/Flag_of_Turkey.svg/250px-Flag_of_Turkey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95511"/>
            <a:ext cx="1080120" cy="72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7" name="Picture 13" descr="https://upload.wikimedia.org/wikipedia/commons/thumb/0/05/US_flag_51_stars.svg/210px-US_flag_51_stars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797152"/>
            <a:ext cx="1152127" cy="69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9" name="Picture 15" descr="https://upload.wikimedia.org/wikipedia/commons/thumb/4/4b/Flag_of_Chad.svg/150px-Flag_of_Chad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589240"/>
            <a:ext cx="1080120" cy="76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001" name="Picture 17" descr="https://upload.wikimedia.org/wikipedia/commons/thumb/c/ca/Flag_of_Iran.svg/250px-Flag_of_Iran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6895" y="5589240"/>
            <a:ext cx="1013097" cy="76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003" name="Picture 19" descr="https://upload.wikimedia.org/wikipedia/commons/thumb/1/1a/Flag_of_Argentina.svg/250px-Flag_of_Argentina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4764266"/>
            <a:ext cx="1152128" cy="75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005" name="Picture 21" descr="https://upload.wikimedia.org/wikipedia/commons/thumb/2/27/Flag_of_Moldova.svg/250px-Flag_of_Moldova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861048"/>
            <a:ext cx="1229122" cy="686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007" name="AutoShape 23" descr="data:image/jpeg;base64,/9j/4AAQSkZJRgABAQAAAQABAAD/2wCEAAkGBxMTEhUTEhIWFhUXGB4aFxgYGBceIBsfGx0fGx0YHhcYHSggGBolHhcXITEhJSkrLi4uFx8zODMtNygtLisBCgoKDg0OGxAQGy8lICYvLS0vLS0tLS0vLS0tLS0tLS0tNS0tLS0tLS0tLS0tLS0tLS0tLS0tLS0tLS0tLS0tLf/AABEIALcBEwMBIgACEQEDEQH/xAAcAAACAgMBAQAAAAAAAAAAAAAFBgMEAAIHAQj/xABKEAABAwIEAwUFBQUFBgQHAAABAgMRACEEBRIxQVFhBhMicYEykaGxwQcjUtHwFEJicuEVM4KiwkNTkrKz8SQ0c+IWJWODk6PS/8QAGgEAAgMBAQAAAAAAAAAAAAAAAgMBBAUABv/EADIRAAICAQMCAwYGAgMBAAAAAAECABEDEiExBEETIlEUMmFxscEFQoGR0fBSoSPh8dL/2gAMAwEAAhEDEQA/AIsqw4TIAKSKmY1BelRsaLOZYtp0yOlbYHCJW9KzYbV4d+rKsSe31kUDtDDRYSzeBa87zSaMOHsQGm9IKzYmw+ANM/aPBtlFtxtFAuzqS3iUOSkBIUTqVpERET61e6Lqh1ChiKhHDqIAljH4D9mCQ5rknSChGq/oqgJIUNSNZAN9bZSJHDchWxtM8xern2hPJfU2UuoSlCiYSQqdv3ZAtHxoR9nmFSHn5USnRsRAnVYxJAMVffw0UsB9YeboMqpqK1O7ZYsqZbUYlSEm3UbRwFeZlhQ42pBMT+c0oYDtm1hw2y6CEiRqGyUxawv0p1LoUkKSQQRII4g0g6Wxn5RYIIgVGX4Vsaim0aTOpXwEwTSR2zznDKew/cvJKUSgjxQCSI3EcLmulqypC0iVKF9Vo5ERttfzsKTM3+zTBnUtbuJKiSSrWkf8qAIpuLpFx4wx5r7SavaTJcAbEjhWzGep7vu5uLdY5VVdzBsI07xaTuYtJ60KyllLj5cI8LY1K+g9TQM6BbbeohVJNQviVIQoNlI/GqfxHb1Aq6czQreB5c69ZwyVgqJBUbn1paz/AACkqHdm5MAedTjxnGNZ5O5ku66aEv5+33okKkxvNAMPgliImQd/68KYGWktABahPGbma9xLxVZJ29/n0peXMoGqotU35gVzKXFHU+8AkX3KiPSrbGBwyLpR3iua7/5dvhUrbKr2Pr+dQvO6QCgAEC5PEkfT6UrBn1+UCP8ADZ9hCjOH2Kz5D+lLPabPNa+4aV4RIctuQRYH0M1qrtWtDo1JSUQAU7G25CuHlS2yQVqI4kn3mavJgblpK4qNGHcqy9b6tKTpSPaVy6edMOJwTLDSUpQlSioeJVyq8m/ptWdlnUjDqIMFCiVfQ+6rCMSvEKD67pE93qF+U9Basbqc51MCSFU1Xr8zGhdO/YTMKzplSvaVv0HKtcYyFzwVtP8AT1qzWhIrKGZ9Wq94pmLGzD+Hu2k7SNhw6VHMKH6/XGhLGZd2lRgq9m07AHxEdYMx0ot3gWnUg6gdiOhg/EVtZmXqOkNc1/sQgZOh2pmjO9UiNAlZilrNs7dhSZAB5b++sfp+gzOfSTqEdSgUCzvKcKQVLZRqgwR4VHoCINKeFzx5BTCyY4HaiozIuK1rPkOA8q0V/DMiODe3wnaiOIl43LlB1aG2lkA28JO/lUK8pfkDuFydvD+op7exileyLVZwuISRCt62UvgyuyVOXOwmyhB4zb51oNHeoSpQ3BI6T+VP3aDI8M8Cs2UAbjj5ikYZUgDUEAdeVS7flhoimt5mbBjvl9w26puYSoFEGLGJvEzWUXyrKsEWkl3CuLXeVDXBuYNjyisqn7YqeWmNbdv/AKjDiAM6z2swxCS4PIikTGpUAVBRHI0fzTOHXEhKhA4nnQHHNak7+ld7Ej5TkTg8xT5qO01yxhTglalHzNGMuwOl1KuU/IigWX40N2NGssxoW6kTz+Rq94aKOIPTuTmX5iD+3KB3ZNK3Y1grLyR/Cf8Ampv7cJ+6pR7GLIcejfSPnXV5TPUfiG/R/pCWNyEwSZJ86Idk+0ruEHdLGtmbDin+U8ulbLxpi4tQfEjUTFLYWKM8ejHVtO1dn8cHsOh0bKKo8gtQHwFZm58ND/s/QRl7AP8AH/1FUQzceE+VaDD/AIVHwH0l9YgNZE6qVBvwkmJIE35VFmiCxhw2BpccOpfMAeyPr606u4lKQgD2ikHyAFz9PWqp7Otuq7x7UVKHszAHLblWAfM4U/3+mMyZCy1E3JsYvYmruKcN1D2v3Ty5nzq/m/ZItpK8MVKI/cMT1g0Aw2YkK0OCD1q0L4iFTUQp2lNnCqKioz160Twqwnc1dcxTYHCq2JwKCkqBrjuY7wQnG88xOYQkpSZ1R5+lbYbIX3P7z7tPLdX5Cg2VYUuOASYCvlXQsKTxNUuq6g4WCryYsZNttpUy7JWmR4WxPEmCT6mhOe9i0Pq7xlQbc4iPCrqQNj1pqJqLEvlCCrlt5naqadRkR9Qbectk0ImZdkTjUsuqEKOpenYgbCetGHk8hA+VE2mFFAK7rNz58qlSyFcKqdVkfLkuMysGoDtF9xJqFYNGXcPFU3GaBVI5iCIJdEggiZEVNkWI/ZytEkpOlaZPEEa0+ZTceVTqZ6Vs3hAoEETWp0j6TUg3Je3+NUlTaEbKTqn5UkKeUo3NMOfY4lCGliS3srjHL5e6l87itlKvUIxAB5jJWmZNE8IzUeFSIophoF6l8mkXGmquX8KlIHir3+zmyrVNA8xx5V4U1VYxDhsCaTj6kMLIlXmWs5QEkhJtsaEstM622kEqUoy4T7PQAcDG9XMekpTc360HwGKDa9RE0rIdQ1DmjUm6j2NIsBWUCR2saAhSFTxryvPHpM3+Jk3LaHlKTdJFRu4YxNU8PnAsnSZo6iFJFes6cHTRFSu3MWO48V9qK5KpAfbANySB5kEVbW2iCDFL+UYRRzFgIkjVJ5AAEknoKaaqFiJVwfjDP2gupbaAXIJMCATflYUqdh7YpYIsps8DwIpj+0jGMvtgsvNrUhQUUg3j9GaDdg0lzFpVpOkIUFHlxHxFAzUR6Ga2brsmTEcRA/v6xrxWA1DwigK8qUhR3pzzLEhMBIkmwAqxg8qkBT4KR+DifP8ACK7IUAJY0JkqCGteZX7N5041g0gJSdLwbvOyjMm+8qoDmv2h4nS79y14DA9u94/FTJnGhDZJAbSp5BQAD7KQkFRgWAINc9x2CK3HGxfvFpIInYqBtI3g8qRk6ohBpO237f8Akuc88zoWCMht0gKU8lCymYCUhAOkH+YzR9p4GCJvzoPlGFLbbaVgSlCUg9AAJvzow2rpWKuZmyEcSDLKKV+32Ua2C6hI1t+InaU8fOmhIqDH4tpACHVpHeSlKVR4jGwB38q1192504c7iFLG9WsPmS4CCaunKQCAXNBuVamzA5RpJt7qnwvZ5S/7p5lxf4ApSVGeWtIB99MRg/Eq62JhbswykLvxHCmtJHCuW4rFvYd1KVoU2oHZQInyncdRXQ8DiQtIUCDPKsr8SxFGD+sdYPEIFXKoVrlWiLJufPgPTepWN5OwufSoEgSY4mT61nn3bhrspMsIVXjaINetipgmpCXRgzxxkEdaHrw8nlRUCo8Q0PaO3GrOi5ETc+ztDAASA4szYEWjnQ/Lc/WqSoRPDlVl/KW9aiALqPzojg8rbi4rUxYURduYLCLeZL1qk0JxCoNqYe0jKU2FKS3IMmnoNp1bVCCX1DjR7JXRuqgeDa7zajuGaCReocXsYrUZDmuJRq8N+cVrluMSDeh+PX4rVXUKqsgx7+sZVS3nTpcPhNqoMtgb1dw6RG9Vsa1axi9MoGFpPeCXXASYA9ayvVoEnxJF9r/lWVMHaNX7CCmUC/OruEyvE6ZJAq3jMQhtA08OFCz2wckIQ3M2qxhBskm4DkHaUcWziFOpaSgqcUYSB8/LjXRey/Z9jBSpxYU+pPiJ4C0pSOUxJ8qq9lz4lrUn77u/COIBNzJsLwL0s4zs/mD7qi4UpDpGo94khKUzAMKmJPDcmacjlTai47Gnl1HntGvtK0l0y3iEthJEhIB67Ai/9KWu1HaHC4YpQG0KLidZdbMOggg+JQTcKgRJixtYUNxuQv4Zlet5IEjWoa4TMgXAJuSn4Vz3HJZV4g8mxIMk2vt7r+tOyuWTSwq4IBLGdk7OY/D4spUlZ8JB0qEG0W/iglMkfiT6NmgrUZOlA9pX+kdevD1rinZXPsLhy0e9T3klMDUfagAyARwQfSuldps9ScK0UKAD0gCCSYMKsNr2KjYTWUyAtbqSF4BBo/P4RyICY0KzPDhISlxIsNN+Hrc0mZ6A28XZS6lSNCgSJE7KRIteNvW1DsqyY4jU533iSRqTB2PswoWtBtwiqOcPIbfLbzitabmUKAjhpPERJt5U7N1WTJh1adu1fxIKnVUa8lz/AFp7txCjB8CwJUATAkcbm+9MeHc4GD1GxrmDWcMAyF25aVX8rXpy7H5ol/UpLmoQSbERCinaLEiD8eNZONMmRhtRFft6fp2+HyhEERpTXO/tWzZSHGG0R4T3m3iBBtCuRvaj2a4/Hd4htgMhKlH7xWo6QLgFNrkWsa9zHsww+8nEPBRcTFgo6fDcW5T75rRDhSFMUxJFCCjhTKiZtwN97+VDlYAC43mbH6im3FJnahy8Pyi3w9arshVtpzIIOTnDhR+zvIbdCjCS8CoJPWL+sgivey4UhtQeHdgL03BF7cDeLi/WocwZkQBx/W1T4Mu3S6rvEBBJUQfAeCSo7yJHH4UzITlxFH3k47LaYexTmhAH4z/lH5mqjuOQ3BcJAUYFqoYjMDqTqT4UpAj8qH5vi0qcsZTAj9c6rY+g1uNXu1DyKw4htztVhkOhlSiCYAVHhv14f1o5g8S25PdrCoMGDMVzH+wnH9SkgAJE+IxPla/yolk+BxLailsFJFlGQE267KHlNXD0GNR5WkKpI4nRAmlntlnAS2phE94oAyNgJ4n0NTsdpC5qQhuVoH3i1BSEJ9VAE+6hz7SZB0NeIypx0mD0SFOBR84ikpg0sCY5elyHeBcC6TaZNXcU+pIsSKLIaYRdIQf5G0j4lP1rdzDhyxaQUxuV6VTwsmeEn0qxY7SfYWG5MScTjNaoN4qpmOB7weGm7E9mWUS4FlFpIVKh7wJ9aHdx3cOWU2r2XEEKSfUbetGrUNpUy4ciGyNoBylDrNljyqTEZqrVEWowrFJUqIFU8Sy2pYFqberkRakTVeF1DVVZ9sgbUxNYcJT0qtmphKdPGZtVPqfUyYtrfW2JTpJPBQm3lUC31OCVxI4AQL9KtYtHiuOFq0dQEx1SD76fj90SCSZT017U6GjFkKPoaymaxBqN7OXd5dRtyqF19nDLEp25CaGnN3EeEbbUUyoJc3QSdzaflQ6qF1JrtPV5ypb6nGVFMspG3IuTY+YpxzpwhEix/wDcKScWhIxACYg4ebCNlOD323pyzky0D0HzFXcJtblhOJyD7V8a6lTYS4oBxCQuCRIBUY8rVz3CqlpU/ip9+1oePD+Q+a6QcGPul+f0q6PcEleYXylpJBmPDoUDxmCN+pI9wpqaJODwY3CUuQDce3tHupMwyjA5Eon0KacmDGCwv/3R/nFZ3WXQ+f2jxwI29gceol9BSACgG3SRt/i+FAM0ch8JP7pJnjdRPyj31e7DvQ68eTCj7lJoTmz4U6hY2WAR5Vltj8422o/vCVrO8tPKAQ1YSFfAQfpTT9n7kl0gRPAen5UlYh3UhMfiPzFOP2bpPit7Ux6ET6XoFUivW/vDyHykR3Cbg8atpuOlYhsjfepHkWsa0F6a2DGU5Rfb91DXHIkDjVp9aoPCPjSxis4KXdBSQNPKxMnj5RQ5MdwS0vOEQecW8/1NBe1C0lqDbUQkiTAvv6fWiCXQqreXYLDOOFTyAtaLoSq6b7mOJHXpVagpsmhIRjqFS72ewyCgJdbSo6QRJnw8PI2n1qPC5OhGM+7P+zK2wb6VBQTv/it68qlCVB4d0lIAT4xtYmARyiKq4nOShxTqpSyxsZA7xRkDjsbwDYC+5ED02djt+WXlxEmxBPbTEvoWw8lRDRBC5PMSLcCpKuHEGwsKDHtWpCCmD3hBggXE8LcZv0roWJw7WLwsIV924hOhQkRAsrmCIuPMVyd3LX/ZTCHWzCm/3rcQR7Q3VItEGbirji95axMoFHtNHc4fxE946EpTdLSSUpt5XUrqo8+deHCt+0JWo/iAjrxJPwqfCYhTriWXAlK1GAoIAJJ2KoA321QCZFW04cbpIS4NxKQFDb2psTyF6H4RoauZWewpQRCUBKomQOW4mYPUGieFCkyRqQqxkT4upg3nneoQgabEgKsN5Sd4IG3qa3wq4gk+IEoVInqD4vOoIsSQ0LYLNlatKktL/mb0HrCkH4x6UVwrDaQe6RpkeJtIE9SEjwrG+ySecUtMvkL0qM8RJ/Mydj76vBwoWCFW5E9dwZseVKInECDc8ydaT3+Hktn+8TEFF4nSdkzykcjG1ZrLllSVJUetOuJxRKdYUDtJAuLxKh+8kg34g8biocmcbUpQKdCkkhSeogkCbxBBHn0pyZTVSt7PjUlqgF7Erb0pKVKkwAAT8q9xqFLWYBGkQZ4Vfw2OcW8ogWV7k8ulZjsSGkk2Uo7Dn59Kqs4zAACZrlSbUUIu/shW8hsTKiAT04n3TWZW+03iJcBU3JCSehsrrUYzJ2e8ShImUCDxVyB6H41NjcKAwBpOpG8j3j40TbeRjsdv5P0iL9IZxeLZUolLg02jbl51lJoI61lAPw5QKsyNUNKwri1akpsKIZRjH2HQpFo9pMwFDkavYPFBCYg1UdxErsKs8moCk8yfOcel/HBaElP/AIeFSBcysnz3ielNObH7r3D4iklKIxBJ/wB19VCnPM1S0f8AD8kmr2DiWVO05L9rSb4f0+aqQctEodHlXQftYH/l/wBfirnmW7O+n1q/+SGnvQq9hVNIKVphUJP+ZN+vsmm1gTg8OP43h/mBoTnSNRQTcaY+CiK2x2KUnAMady4+J5XQf6etUOqUuAo9YxWoXHDsLgytbui5W0pA4XJSeJ2iDU2Y9llpU2Cy9CPwoKhwm8HjJjrUv2TP61trV+FZPmCEfEV1fFQm/wBT+uFKXpda+Y7iSXo7TkDGVJSYDTiYNi406q88ITFM/YXLFpdW6twrBSQB3TqIumw1JA4cK97ZZyjT3KknV3nhNtovPvrbslg1tuEKHtIt6FP50K9MmNwRvIZyQY4KNxNpMD3T9DWRJgVTxC40H+Ifl8qkad+9N+IHuE/Wrdi6iqnmKwLv7oT03+goLmWQh3T3kiDOoTJ5i4vTe6oig+Z4qxSRcXnpSOqxY/eN7cbyNIPMAs9lkg2ekRYGUmecxcVJist7uHPu4TAsq97cN6nxeHVqEDeqjiwhBn2RKz5IBV8gKzMuNclggg/OWceJRxKr+JKsSGwChCRqecMX0AK0C9kJ1pJ5m1KOYYn9sWfGG2gSsaja+6tAErVEAAcqZu0j5ShwAE962B4YB8ZUpVzsNIbHWaUDhEkhKFwoSm0+IzYAf8I/xe48ahQAO00BsIzdhc0SytWFWqGnCe61eEgkxGnhqnad550R7TZUl3U4U+NEFUGPCr8R20pcSqbEkJgUOyXJNaoe0rDarKTPiKRG/FKTqAAtMmm7EqEgg7ygn+b2SfJcf/kNMXID5TK7EFrE5o+NTjanVAOoUFhxSdOtOsfeQolSiq4FhCRaBQt7M9Ljid0a1FqCTp1KMKHiuTI6CuqvYVh1lSVNpGq6gAAZgRJG5AIFB8blOGDaSWCQn2Sn2ucXPjFrg1C5lU0e0K9qMUG30E69Vl+FWpSAAvYLElSiAZkxWjzyg5oEBSvCSltRlQFiiQCrjenfsvhmA+Hy0lMtgtuSIN4UIFkkSLb3NMWaIB8RAJTJSSAYteDwo2zKBcHxCNpzDHB1soK0rTqtczNv4JPvqw2594mVWjbj0P6B9Ks9qsOX2wQSHEXTpOnV0J90eVCsm7O4lSStbgSEyEA+InjdQVAuYm5rlZHW7qNXLQ80Y8Liwlyw29ob6k8ZHlPurMyYCXSEKJIQI/lPsSeJSSETxS6JuKD4N9aVy6gx7JV56hHWdJuLWo4nChSGlTulTS44pWVhBPQSo9NFLqjGsARKmHCklN+A/wC1U89dSDKljbYV6wsgJ1b6RPnxPvoZn7QWkkwCLyaFGVCBMNxsQJ7lg7xwFKZSgciRqVtt0ovicWkJIcTpseM+XgN5tG9DMnxSWkJZWhbRVcrWICjwI6RFS5+whDerVJJgRt75n4cKrZAMmem47RI2EXSKytO8PKsrZqLhx3NSmrGUYrWv40GzVJTvRz7OMyDWJDagIdGkHTJnkDwB+lVz7mqGKuoRxaP/ABAHNn/X/WmBxzU0OqWj720mqna6RjWZ/wB0R/8AtQP9VSYdX3Sf/Ta/6aas9IwZARHDac9+1seHD/zfQ1znLh/e+Q+tdI+14eHD/wA/0Nc7ysT33l9TWl+SGnvRiQ4FtXIkLB3vERty3rTHGcvaPLEPD4Jpb7PuFT6EqJi//KaccqwqXcEELmBiliRwKkpA+NU+oIxmz8PvCAsUIyfZZiwlMfhQT71KP+ke+upYrNElWlSgBGqfp8z618/5dmjuEUlTZBSdQMjcAgpHqZ99TZt22dUduA4m4/Ue+gXWT5eDCK0ATOk4jBftGLWqNSUJJHW4j5mnjLGLyRwgdK+dcL9oeIQZCEG3NQ+VFGftUxSQmGkeZU5+Yo0wOpJO8jYztbz2pK4/dVHrNVcDmIKkkblShzuBG/oa5z2Q7V4zGupaJQhtSjrCEnhfdRPKuhYrEpwyNQZSrQiUyYgC3WPSszP1HhZQrHcwxiJIURpL0+6k5/8AaHHlKStOgGCIJMTW+NzuAlWgwox7Q8+KTyrGM5UrTCJ1bC09SSBAjy4ipf8AEMJFOf8AUk9M9RmawwKRQF7DBcpIkaFgj+YRerLeLUdI0gT/ABH8r/CtMDjy86ESdMKnfZOxknjIoG6zBkHkPw4hopXmIPaZxTj4QV6Q2hKehPdpURHG6R7xzqbJcC5iHO7OkpWoLcWFEFKQVeEW2JQDAidNNTnYvCrK1LddKzc3TFhAgaeFU8u7HuMOF1DxSNQKRp9pMGQUnzgeXWo1Wtjfv/fSPOZTsIzNNNYdkNNCEpEDmfM8TVfB4JC0OFJP3hIIm1rbcDvcUSZw6SNXDh+ZqLClCSQBE7/r9bUlzbqXIAPH8xAauIFxJ9oHccuKhKiB5w9/xIoph0tKaSpIkwRJ3B4jp/2qtmzceJIhQM+cEG/O6U+6KF/tWgKCFaQYTJFgPCEr9AtA/wAKuVF4msHT7w2j9OoWJcYyZhx1CwjTpJMA2m82OxvuINXO0TSe5cE6YQSSPK/wqpgWnG1jWoKSNyLcOVUe1GLWtBQyNSlEaoiyZv5np50psvlCsNzFLueYDZyLFlM6m9BugLKtUHnA8rG97xRvBIS22luRIEK8O5/eN5i8+VEMBj0uI8Jne/I8RS52oxncgLiSeHP9CjOTjSOZNEneL3brLwIxKIGiyt5gmwEcQTN+Ao7kb6lYXDlSf71Og9At1QCv8w9DSj2lzvv2Usf3YcIBVM7EEDpJgTTrhUd2020VSpgNpJ/lIAPqphw+tWlJOMauftHId6gZK5E87n1v9ar4uSJ5cx9OVF3cKUCwskcuQoXjVzVXOpR6mUzWZI7nyHklGJCYA3ANzO4AHggUFzTBlpzuiolKbgHhNSOs++f0KsZmheIdLsBI5cB68b1HTsuJ9tl3/f4f7i23g7SnlWVfDEV7V32vF6xdQJnucJURFCTmKytvuyUq1p0kbgyII9auZlkUHwG1S5TkbhcR3KFKcSQoRwKTIN7C441aARUk7dp1LtySl/CGZOkAk8fv2AfWCalaENp6tt/Dw/6aWvtAx76m2XHGlsrQhcSpJJhTZm2xBSDBHKjCcWFIZg2JaH/XP+kV3RjTjAPrHE2Yofa8PAx/N+X51znKz4nf5frXTPtcb+7YP8X1R+dczyseN3+X61pH3IeP3pBkaD+0CNxq+R/Om3s/4sO6k8XEqnkYJFvOPdS5kiIdW5wCZ+X0Bpk7MJJacPDUDHkD+vWs/rj5Sfl9YxOZjOUftTa22lfeBtTiUcZRcpHMETHUilfEK1BKzvEKHlw/XMV0P7PWD+1JUNw0v/l/OKXs7ylK3HFg91O6FAxqkX1DZJB9rYGAYBkTgyqmx+MbjXxPL3iguBsK2anlBmrDmCcHCeog9dxRrsz2bdfdSiNKd1k8AL++23HymrmTKqKWY7QfCYciqj19neULbShxIGpauJ2A/MmP8NdIz3Ba2ViPFpMR13+Q91LDiEpCUotpgJHltTrgntaEki5F5rxxy+0Zi5/SLXL/AMmodoqM4cuMA8QRPmPCfl8au4TBlKUgDafT9fSpGcKpp9SAJQ4SR5mLdCL24zai2WZTpQqSe8KhMzwETB3m/wChXN0b5i1fP/r5y7kzjt3lQsEAHjBA8zufQW8zU5HdqOhInSE2HIdNqt4zEfs6Na7qiEo59f1zrFY4AEJtYEwN540w9OMWIK7aT8t+/wBf4iTks7RazTNSybgjYnUCBpmFQYgqAk6elNCFl1Ei3U0Lfyk4htYKoSd7TcdJG1bd8GG0NlYISNIVt8yb+tRgUYcZZr0m/wBfj9YLHVt3lh91TafEbDiKEvZgNSQDuoAeZMD3mo8Vji8hSWklQNiodeXP0mjDaUtNBIEQLkjc8yTuaV4IzNqJIUesINQrvLamkaTInqYpTzjCoQUgD7sp0qTfa443ulah5kVKc70yFao1EAxMwY4T8aGYjGuOyoAQBbVx61J6hzkDKtDv8Y7EdE3ObFCPvFSAkhSt7t+FRtzGlX+KrORZq0UayNKVXSVWnrel4P60qAjVZXkR4Z8oKSf/AE+taZ7mLi2UoCUwsDxHZIEG4+HnVwYwza15hZce1rxHNOTSe+S4pBMwlMQR/ECDJmTIg+I0LzBtJs7CiBtEDfcX3t8KJ9n80DrCTOyQD5gD57+tBe0rsKSQbwo39Kk1qFc/xEi+8XkZE2cUiUSlOlaDMcQEoUIgwq82sDPGi3bbMSwglPtLdSQP4UJ1kkcpe+Fe5Qlw90XEhBWS4sTOlAEInlMuL/lB40m9os9U8+p1CdSTKW0xPtKgA+eoD3VdxAki46qWdCzZfg1fukD47UvaePHhRLMApLbDSj4kNp1eYAH0NVGUWKzsNqq9UTkzaF7TJbmhK5w3pG5O3nVfA5pC1JJ1NXAgD3zxFCc9zVx4hlCSkJkuEbEfujy5isypQNhuNxT8HRCiMvJ7feSFHBjV+zTcXB2rKrs4tSUgAiB0r2qbfh+W9iKkeAfWLbgU2640oyULUieekx9K6B2AYR3C1JPjK4XvaPZHLYz60rdrGg3mGISTMrCp560hX1oz2Tecb7xKW1KFidRCEp/iKlwBI98Ve6tS2MgRQFNU8+1RJ7lueSx79B+lUOz7k4TAr3JdSlR/lL6fman7d5kh9gpSoFbZOvSFFIkbBagNRsNhF96p9lD/APK2j+HENn34kg/P41Y6MEYQD6/zGd5r9rp/8O1/MPmmuY5UJcdH8JP+b+tdJ+1r/wAq35j5prmGXK+9X/Kr51qfkjcfvQtkqEwo/vAx6GLR6n3imHsewf2ZxR/dcSn4X+YpcyNYlQ6z7r/MCi3Zpw904ZtKCeXi0xPW/wAKzOtUlSPlGIaMZeyyktYkgq0jSsAnqgkD6VVxONSStJTq8PGhH9ohWKQRcQkEGdwi+3uqLMXiHF/y/SkDCWRS3Mi6baPmX5SziGO9UgJWXNCQylAAAFyvUCVGRq3G/Cq2TPqONcbKUgIToBQAkHTIKimT4lbkydh0rfsm9qw19k4tB/4kAfOaqdjl95mC7xqUsfM0rqtRwPfpH5MzspQnaM77biCl1DS3AlXjCYJAjluaastxIcbS4nZQ93MHqDUuV4ItSdWokzttVrFqm/GsnCqjFbbN9pSUUZUetB6z7qIIzBAgrMSLAFRt5c/fQ7EnaogoDSTcezH8xA/XnV7oupKZCoO0ZdmR5r94uTYbDoJ/R9auO4RsNhKAbCxm9YrDazpHGvXW9K4ElM/qajKjGywsE7/OHwdpUwuI0p0cuHmao43Al8GFBKQZJIn0ijuNWlQgAHzFDsBgF6SlOlLYJ0k/ER9arjCfECXqA4r7wr2uadn3EoKmwRqAERy4x8PfXueK1IKdWkqsD1/U0P8A7HbD6Vr8RE6FAkQSADaegqHNW0NqDyypXcyoGSTHG3H52ocjOcQBO1w1q9pfxeQI7oJClC0f1oJmT2hOlUCBvtIHE0Wdz9pQlLiSPMW8+VIPat9L7qEhUhMkx1j37UbMMmXSmw7w0XSNRgPBYguPuLCiEgkgbWmLjkZ40fx7bjKRrB0q8SD+IGVEed12/jTSo64GX9emUAFK/Ix9U11HNnW14YpcUNEapB24pUD7jWg9JR7VDw5SNoOw+c94YQlKXSIJGzmkWtwteLb2qHBBTjnePwpSQfD+6mNkkcTxI4AGb2pcxGXOpcLSQVAJsuIGkRCiTZICVAEk200Uezbu1rLZPiJMnhERv7N49R5gycQLau8seGo4m3avNe7bUygy89PeKO4TsqY47Nxw+8jhQTsRhS7igVA6GRqPImfCD6jV/hoJmbri30pb+8c2IHFRPsjoBA9DXVey3ZxbTOmwKjqcXwk8uJA2FXsOKhcq9Rl/LK+ObUt1QSJJj5fCvcXhg20EFQ1bnz5VSzrta1hnFtMtlTkQXTNo4BJt60rnOVrOpSjJ50jF0vhuz3uSZmFqO0t4xncJEDj+ZqzkPZZSnUrU820lSFKEkSQLA6eU+tjFCn8Zqi//AHr1a1GAAT1PLpNNqt4IajZjYjK4EKdRPQgjzBm4O9ZSWT1rKScTE3q/v7yfFnb8Nhm0kqDJWtRBWtSUyogRJKoOwAsOFUO0eXLcBVinW2sPbSnWRCrQSsJ0xY2POvTluKClKGIQUkkhKtdr2GsG8DjFV38vUv8A8w2w7+GVLsOO8/IUpOjYXrNx9Gog57iGe4eQyFykCSXAtJExaEjnvWuUYqMtREwH2yf+IqPxR8aN9t8qaawLy0NtIUdKT3aVbFYMSVGee3ClPK1j+znUqXpVrQpKTEkaTcDzJq3iTQgHx+0AIQYT+1dU4RB/iHz/AKVy3AH71X8p+YroHbjFh3B6O/S6tLhkAAEC5Ejjbj8657lyvvD/ACn6VpflhJzCeAXpQpX8RHvj+tGOzonC4iNwtiPIz/8AyKCYdoqacA6Rcc9442kVby7MO7ZxLad1pb0+aQq/xqtmx6lNfD6xgO80y/EJTiUze/D+X4Cas5pilFxfhBlP5UCypRS7JSSRPCd/LhTJgce0FKU6hWopMKIgWuABA5bzxqWULyLgd41dkn1DBvLiB3rB/wA5STXv2eAjMr/jVPuUPpVvsBlhxOX4o+JOp5EGBsjSr2Rb1qtgcL+z5tiGXFaYWXEqIlMLHeJm4kfeR5iKq5cNoQIy7O87Oa1UAeNKI0m/fIN+AG3qutiymIGhR4DvI+VZnsB7mRoB7yftlma8O2FNtlalHSDwHUxehHZV5z9jHerKlftKbqNwAUKi/Cx99EWGwDdCfMOJMdII8t6IN4KWgEj/AGnivPLlw/KrOHpVQEd/WdoA3hjvwkyCDwN63GIlNovSmMMG1lLjCFaSR4lzbnEjiBar2GxK1KATG/kI9TQZVypuu/qPSGVBhFeDO5WJ6Co2scAkN6gSB6+ccqjxuMUmdU+415/Y7TiQpxCVmNyAYncX2/pWZp1MVwjT63f8wuOYq9scweUEt4O74UDCYMAfikwJ869y9brsIxultcDUEggKPnJ40TwOBZwjsNpShtRJ0iwBP62od25zdLbClAjVqGgK4mRIH+HVQ49GkJydX6n/AK+kLe4P7XZMhLC1Mq0uIGpKrSYvpM8CLdKUsoyR9ZBQSVK3KjMeZ4dKs5XjMdmDpZab1JSmV6IAA2GpajAmDA3MHka6R2c7OOtXcQ2ABEBcnjvAjfrWmuLMi0BzBJBM53iuxLwCtb6JNz4THQb1tkuXhkIbUtxxU6jqkpSOAS3JCRMDiokwANx0fMsgedHhU0L7KUr6JNcm7f4pTYDKFFDwXCgDeIIVccNrjnR4TnchHHP9uEjBDcv5z2pQhWla4iykoUDBBtNj4wnTMGAREmDSlmHaXWQ3h0rUo/vEAnoEJSOEnrQhnIXFDVpMc+Hvp++zzAIwzTrikKLy1hCVJElKYncXAKpBIPAcq0Thx4lvmGM75TpG0RG8e8hSko1NKI0qJsuDuAYlIPS/WmLLHWQlKMS046o7feqTptygz/Wn9jLcO4rW4kOOidKdfin33FuPOwqXMOy2BdbKjhghXFQ1IUDF/Fb4yKX7UrbURAfo3JNEGLWWYTL3V/fF1hCRPtlZN4gAoMVZ7RZflzJbGFU49qSSrUo220+ykX3t0oLi+x6MOguuY1SG5KUQFKUTsUlIIEjiRNDMHk5cT4H1aZ4gi/W8+lGCG4Mqt0zqNxCJxqG7IQE8STJPvO1arxinFBIuVEAAcSbD41UORuf71PKSFe+ieSMDDK1PDWmLqSD4QP3iniidzwgWjZWW0QsNzE+C3eQt4dceJsTJnUSDY8qymw4lBukSDsQm3oRXtZPtmT/H6wdIj+3gnZ/cIjbWr5afhVhnCr1T3bfook7dUfGl9zGpSmVOLSknYiCJ6lQvv+VeOZiFJIbec8JExpV6+1I4VtWJfowh2hyRT2Gdb0AqMKFySSkyB7ItaK5Bi8txjSoVg3pH/wBNShuDYpBHDeulqxhKr4p0HkUwDO0EK36VGczaC9H7cvvLQgrRI6QFyTIolepGmckxTuK0lJwrkXgfs6rTP8F4JoMcvxJIjDPmBA+6WbREXTtFd6axM7Yh0mdNyrwqH4iEkAdTA2vW97ffBXij/aGD5lG/Q/Cj9ortO8KcMw+S41W2HcAP4rfA3+FOGRdie9aHftp1XNlqCo5RA+J410Z9skyHdJi1yB7lJG+9RYXWvZ8QOJRvw3Cb+l6Bs5MIY6imj7NcGR4i4lX86/dBT9aKM/ZFgtMrcdI4eM/lRMpIGsYoFJPBKjxg2SkwRVldklYxw0pBJIUQABvM235VC5T3Mg44WyPIsPhsMMOyClobmZUSSSSVEXN68d7J4ZZ7xUlweHWdMkC4STfmYpfwmJGKTCcxET7JWpJPLkb9Jq7jsoUhohzFL0i40l1R5QCm/SxvNEXHcQdBlnF9n2mxrDihH8SgPgb+6q7OVpVZLsE8CpU/G9eZflSBBS8pYkCT3kyeF7/Hl0q87hDcCFabEkL385g+nGarnfiHpmN9nNpdPp+ZNHMLgm0o7s2SNvzNAGE6RPiB/hTyv+Llzq6vUhAX3jsK42+IItTEYLvUAqZNjcnSTqSVJnewv8PKhmMytxCg4h1IiwmBM2iAn61EjFlSdRWuBcHSIj1UD61Ph0FQ1FSCOZQk6vyoH0t2hBSJUzBp9QiUHoD+daYHGYhCNLqJN7okgjh1mI/VqLFaY/uwbSDA+QrRSZiUJQd4IVMz8/zqmeixm+b9bhRE7T4XGYtxCWkqaQgk6lggqJtw2AE+c0NPYR91QViMQFkbA6zHlNdIdZIiwjmdRg77JAj861SsOQP3ZjXp8xYKTNiI40/DiXEoCdv3nHeRfZ3lCcIy62CCpTmskDhpCQL7+yr31XzPtAEPuJ1iLTfjf6RRJWUpIJClgXm5QYP8oB+VAX/s8wxWT3alTvdZk9SST60/c8yVIEqf/GTSVnU8kQeYqmPvVLdQ8lPeFKvCJMCBqOkghcCyvaAjqKMtdiMGgHS0EgJnWeH/ABTJ8wa3bytppCodWUG8harACbKEJvHI1GwOxnFrHEEOMqcSoHEKIUo2hUbz7JOkqmTqiSSZqDF5ChwELW4qbWBHyNh5RyomziGNbYUsvXupShCEm+qUJhf7o8Rkaqnfx2F7w6UNqSE3UnWT0TpQYkyD+hU7wRFxjIFMp0sOACZCVlRvzkyRVfOMJjVKSpOgKTcFLk9JKCnxWkUfxGbsJKicI+kAiC2t1QIjfwSkGf3TBiq2EzQPKgMOtoudTyQNtgAtIKpg+UVHhgnURGrmdRQMS+1GGfLTAUhRKJBCUkyTxECpuymCWhtRV4VOGYLZJAG28QTJt5U+YXM2o++Ug220JTEE8f3uGw43qb9paUPCko6QNvKOP1og2kaYLsz7mLBy0m5IP+AD5TUTeCU24lxKyACCU6ZkcRMTBFrmmFxDBPs8YM6dx10wJ5TVLEYRpelSAkpOyk3+INh12qD5gQYvTBqssZk92/iGUzIbQSEpm5AEGBMmOtZXq8CgE/eJ/wCL/wB1ZVT2Nf8AI/6/iB4YgR1Kg8p5yXFKkhLgBCRIBAIX4PDIESb+tFcJmTTQUQgNao8KZUTBPp+j65WVf97mNqpGrPHVuIWhKk+MykOEJUCLCLkK2JM3rzC5AC54ltFSEkuJWp8qUBe7mgiQCNjHTevKyoJ08SAL5k5J7wJwzmIKiNR++I8B2udPEHck24Vtgm3GSlSkLkSslKwCbglSlBcqMnc3+uVlLZiDphhdrlh3tXjjBQUAJ8EQCFcZIWVXvvPH3bJ7S43X/sxYeEoQQOE8hMcOVZWUe3pI7z3E51jnRZ5LSRBGhCUx5mCY6D3UN7RYd9TSi+8t1SQe7ClHiZ1wDE24zFZWVyt5qnMNoQ/s8raQ28+SEgFKUpAjiQpQgqiev1rC0hvvGWsQ40EASUqcA8UKjSncwaysqLJnCb5Zm7KEAPlx1V5UVKVABMe2ReOQqdSWXQSEJGn8adpsIKZN6ysqCoG8mzxPRkjLhA7wiNwAd9iBPMya2cyJQVLWIWVAGBrdmOV7C1e1lDqMipicnxC1QXnSgCY1i3DgRvBvU2GynEhMoeWkyblRVHL2lHqLVlZXXOkmIxGPbBSHAYEk6UT7wRb41VexuOQpPeYlQF1AaUkmBcGNhfhWVlcDvU6XVZ7iVJWlaUglJ0lsC0fvQ4SCdovvXiM+fBCGWwlASnxKCATYTZC44cuNha+VldJlZvNsSAVEhcT7SU6IKoEAQoeXS5qVfaJ1K096UlBjWEoAjyMybgVlZRA3BM2zLM1BKdKy2F7D2iOABA8Okx1IiqbeaEKUgDUDskxEjeZHl51lZXAWJJ2MrnFFTpCRpE+yQj2RF7JgbJsBw3vQ13FKbJKYkWBbKk9LgiL8bcKysohzI7SH+2nN1ahqvaDxEmCR8SagRmzoUshRU0LqTYD3KBhUxcctzWVlMoQLMnaWqdTjmmRZKUzAN4kx5TUuNzZGhRGpSUx4nCYHIhKASTwAtbjWVlABcPiBcs7TPITC0BSYiJG3TaDA4k1Fjc2aWqSlbRG4T4p2jdQgeXWsrKZpGqCSalNecgGAlShzKoJ9Akx7zWVlZR6R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09" name="AutoShape 25" descr="data:image/jpeg;base64,/9j/4AAQSkZJRgABAQAAAQABAAD/2wCEAAkGBxMTEhUTEhIWFhUXGB4aFxgYGBceIBsfGx0fGx0YHhcYHSggGBolHhcXITEhJSkrLi4uFx8zODMtNygtLisBCgoKDg0OGxAQGy8lICYvLS0vLS0tLS0vLS0tLS0tLS0tNS0tLS0tLS0tLS0tLS0tLS0tLS0tLS0tLS0tLS0tLf/AABEIALcBEwMBIgACEQEDEQH/xAAcAAACAgMBAQAAAAAAAAAAAAAFBgMEAAIHAQj/xABKEAABAwIEAwUFBQUFBgQHAAABAgMRACEEBRIxQVFhBhMicYEykaGxwQcjUtHwFEJicuEVM4KiwkNTkrKz8SQ0c+IWJWODk6PS/8QAGgEAAgMBAQAAAAAAAAAAAAAAAgMBBAUABv/EADIRAAICAQMCAwYGAgMBAAAAAAECABEDEiExBEETIlEUMmFxscEFQoGR0fBSoSPh8dL/2gAMAwEAAhEDEQA/AIsqw4TIAKSKmY1BelRsaLOZYtp0yOlbYHCJW9KzYbV4d+rKsSe31kUDtDDRYSzeBa87zSaMOHsQGm9IKzYmw+ANM/aPBtlFtxtFAuzqS3iUOSkBIUTqVpERET61e6Lqh1ChiKhHDqIAljH4D9mCQ5rknSChGq/oqgJIUNSNZAN9bZSJHDchWxtM8xern2hPJfU2UuoSlCiYSQqdv3ZAtHxoR9nmFSHn5USnRsRAnVYxJAMVffw0UsB9YeboMqpqK1O7ZYsqZbUYlSEm3UbRwFeZlhQ42pBMT+c0oYDtm1hw2y6CEiRqGyUxawv0p1LoUkKSQQRII4g0g6Wxn5RYIIgVGX4Vsaim0aTOpXwEwTSR2zznDKew/cvJKUSgjxQCSI3EcLmulqypC0iVKF9Vo5ERttfzsKTM3+zTBnUtbuJKiSSrWkf8qAIpuLpFx4wx5r7SavaTJcAbEjhWzGep7vu5uLdY5VVdzBsI07xaTuYtJ60KyllLj5cI8LY1K+g9TQM6BbbeohVJNQviVIQoNlI/GqfxHb1Aq6czQreB5c69ZwyVgqJBUbn1paz/AACkqHdm5MAedTjxnGNZ5O5ku66aEv5+33okKkxvNAMPgliImQd/68KYGWktABahPGbma9xLxVZJ29/n0peXMoGqotU35gVzKXFHU+8AkX3KiPSrbGBwyLpR3iua7/5dvhUrbKr2Pr+dQvO6QCgAEC5PEkfT6UrBn1+UCP8ADZ9hCjOH2Kz5D+lLPabPNa+4aV4RIctuQRYH0M1qrtWtDo1JSUQAU7G25CuHlS2yQVqI4kn3mavJgblpK4qNGHcqy9b6tKTpSPaVy6edMOJwTLDSUpQlSioeJVyq8m/ptWdlnUjDqIMFCiVfQ+6rCMSvEKD67pE93qF+U9Basbqc51MCSFU1Xr8zGhdO/YTMKzplSvaVv0HKtcYyFzwVtP8AT1qzWhIrKGZ9Wq94pmLGzD+Hu2k7SNhw6VHMKH6/XGhLGZd2lRgq9m07AHxEdYMx0ot3gWnUg6gdiOhg/EVtZmXqOkNc1/sQgZOh2pmjO9UiNAlZilrNs7dhSZAB5b++sfp+gzOfSTqEdSgUCzvKcKQVLZRqgwR4VHoCINKeFzx5BTCyY4HaiozIuK1rPkOA8q0V/DMiODe3wnaiOIl43LlB1aG2lkA28JO/lUK8pfkDuFydvD+op7exileyLVZwuISRCt62UvgyuyVOXOwmyhB4zb51oNHeoSpQ3BI6T+VP3aDI8M8Cs2UAbjj5ikYZUgDUEAdeVS7flhoimt5mbBjvl9w26puYSoFEGLGJvEzWUXyrKsEWkl3CuLXeVDXBuYNjyisqn7YqeWmNbdv/AKjDiAM6z2swxCS4PIikTGpUAVBRHI0fzTOHXEhKhA4nnQHHNak7+ld7Ej5TkTg8xT5qO01yxhTglalHzNGMuwOl1KuU/IigWX40N2NGssxoW6kTz+Rq94aKOIPTuTmX5iD+3KB3ZNK3Y1grLyR/Cf8Ampv7cJ+6pR7GLIcejfSPnXV5TPUfiG/R/pCWNyEwSZJ86Idk+0ruEHdLGtmbDin+U8ulbLxpi4tQfEjUTFLYWKM8ejHVtO1dn8cHsOh0bKKo8gtQHwFZm58ND/s/QRl7AP8AH/1FUQzceE+VaDD/AIVHwH0l9YgNZE6qVBvwkmJIE35VFmiCxhw2BpccOpfMAeyPr606u4lKQgD2ikHyAFz9PWqp7Otuq7x7UVKHszAHLblWAfM4U/3+mMyZCy1E3JsYvYmruKcN1D2v3Ty5nzq/m/ZItpK8MVKI/cMT1g0Aw2YkK0OCD1q0L4iFTUQp2lNnCqKioz160Twqwnc1dcxTYHCq2JwKCkqBrjuY7wQnG88xOYQkpSZ1R5+lbYbIX3P7z7tPLdX5Cg2VYUuOASYCvlXQsKTxNUuq6g4WCryYsZNttpUy7JWmR4WxPEmCT6mhOe9i0Pq7xlQbc4iPCrqQNj1pqJqLEvlCCrlt5naqadRkR9Qbectk0ImZdkTjUsuqEKOpenYgbCetGHk8hA+VE2mFFAK7rNz58qlSyFcKqdVkfLkuMysGoDtF9xJqFYNGXcPFU3GaBVI5iCIJdEggiZEVNkWI/ZytEkpOlaZPEEa0+ZTceVTqZ6Vs3hAoEETWp0j6TUg3Je3+NUlTaEbKTqn5UkKeUo3NMOfY4lCGliS3srjHL5e6l87itlKvUIxAB5jJWmZNE8IzUeFSIophoF6l8mkXGmquX8KlIHir3+zmyrVNA8xx5V4U1VYxDhsCaTj6kMLIlXmWs5QEkhJtsaEstM622kEqUoy4T7PQAcDG9XMekpTc360HwGKDa9RE0rIdQ1DmjUm6j2NIsBWUCR2saAhSFTxryvPHpM3+Jk3LaHlKTdJFRu4YxNU8PnAsnSZo6iFJFes6cHTRFSu3MWO48V9qK5KpAfbANySB5kEVbW2iCDFL+UYRRzFgIkjVJ5AAEknoKaaqFiJVwfjDP2gupbaAXIJMCATflYUqdh7YpYIsps8DwIpj+0jGMvtgsvNrUhQUUg3j9GaDdg0lzFpVpOkIUFHlxHxFAzUR6Ga2brsmTEcRA/v6xrxWA1DwigK8qUhR3pzzLEhMBIkmwAqxg8qkBT4KR+DifP8ACK7IUAJY0JkqCGteZX7N5041g0gJSdLwbvOyjMm+8qoDmv2h4nS79y14DA9u94/FTJnGhDZJAbSp5BQAD7KQkFRgWAINc9x2CK3HGxfvFpIInYqBtI3g8qRk6ohBpO237f8Akuc88zoWCMht0gKU8lCymYCUhAOkH+YzR9p4GCJvzoPlGFLbbaVgSlCUg9AAJvzow2rpWKuZmyEcSDLKKV+32Ua2C6hI1t+InaU8fOmhIqDH4tpACHVpHeSlKVR4jGwB38q1192504c7iFLG9WsPmS4CCaunKQCAXNBuVamzA5RpJt7qnwvZ5S/7p5lxf4ApSVGeWtIB99MRg/Eq62JhbswykLvxHCmtJHCuW4rFvYd1KVoU2oHZQInyncdRXQ8DiQtIUCDPKsr8SxFGD+sdYPEIFXKoVrlWiLJufPgPTepWN5OwufSoEgSY4mT61nn3bhrspMsIVXjaINetipgmpCXRgzxxkEdaHrw8nlRUCo8Q0PaO3GrOi5ETc+ztDAASA4szYEWjnQ/Lc/WqSoRPDlVl/KW9aiALqPzojg8rbi4rUxYURduYLCLeZL1qk0JxCoNqYe0jKU2FKS3IMmnoNp1bVCCX1DjR7JXRuqgeDa7zajuGaCReocXsYrUZDmuJRq8N+cVrluMSDeh+PX4rVXUKqsgx7+sZVS3nTpcPhNqoMtgb1dw6RG9Vsa1axi9MoGFpPeCXXASYA9ayvVoEnxJF9r/lWVMHaNX7CCmUC/OruEyvE6ZJAq3jMQhtA08OFCz2wckIQ3M2qxhBskm4DkHaUcWziFOpaSgqcUYSB8/LjXRey/Z9jBSpxYU+pPiJ4C0pSOUxJ8qq9lz4lrUn77u/COIBNzJsLwL0s4zs/mD7qi4UpDpGo94khKUzAMKmJPDcmacjlTai47Gnl1HntGvtK0l0y3iEthJEhIB67Ai/9KWu1HaHC4YpQG0KLidZdbMOggg+JQTcKgRJixtYUNxuQv4Zlet5IEjWoa4TMgXAJuSn4Vz3HJZV4g8mxIMk2vt7r+tOyuWTSwq4IBLGdk7OY/D4spUlZ8JB0qEG0W/iglMkfiT6NmgrUZOlA9pX+kdevD1rinZXPsLhy0e9T3klMDUfagAyARwQfSuldps9ScK0UKAD0gCCSYMKsNr2KjYTWUyAtbqSF4BBo/P4RyICY0KzPDhISlxIsNN+Hrc0mZ6A28XZS6lSNCgSJE7KRIteNvW1DsqyY4jU533iSRqTB2PswoWtBtwiqOcPIbfLbzitabmUKAjhpPERJt5U7N1WTJh1adu1fxIKnVUa8lz/AFp7txCjB8CwJUATAkcbm+9MeHc4GD1GxrmDWcMAyF25aVX8rXpy7H5ol/UpLmoQSbERCinaLEiD8eNZONMmRhtRFft6fp2+HyhEERpTXO/tWzZSHGG0R4T3m3iBBtCuRvaj2a4/Hd4htgMhKlH7xWo6QLgFNrkWsa9zHsww+8nEPBRcTFgo6fDcW5T75rRDhSFMUxJFCCjhTKiZtwN97+VDlYAC43mbH6im3FJnahy8Pyi3w9arshVtpzIIOTnDhR+zvIbdCjCS8CoJPWL+sgivey4UhtQeHdgL03BF7cDeLi/WocwZkQBx/W1T4Mu3S6rvEBBJUQfAeCSo7yJHH4UzITlxFH3k47LaYexTmhAH4z/lH5mqjuOQ3BcJAUYFqoYjMDqTqT4UpAj8qH5vi0qcsZTAj9c6rY+g1uNXu1DyKw4htztVhkOhlSiCYAVHhv14f1o5g8S25PdrCoMGDMVzH+wnH9SkgAJE+IxPla/yolk+BxLailsFJFlGQE267KHlNXD0GNR5WkKpI4nRAmlntlnAS2phE94oAyNgJ4n0NTsdpC5qQhuVoH3i1BSEJ9VAE+6hz7SZB0NeIypx0mD0SFOBR84ikpg0sCY5elyHeBcC6TaZNXcU+pIsSKLIaYRdIQf5G0j4lP1rdzDhyxaQUxuV6VTwsmeEn0qxY7SfYWG5MScTjNaoN4qpmOB7weGm7E9mWUS4FlFpIVKh7wJ9aHdx3cOWU2r2XEEKSfUbetGrUNpUy4ciGyNoBylDrNljyqTEZqrVEWowrFJUqIFU8Sy2pYFqberkRakTVeF1DVVZ9sgbUxNYcJT0qtmphKdPGZtVPqfUyYtrfW2JTpJPBQm3lUC31OCVxI4AQL9KtYtHiuOFq0dQEx1SD76fj90SCSZT017U6GjFkKPoaymaxBqN7OXd5dRtyqF19nDLEp25CaGnN3EeEbbUUyoJc3QSdzaflQ6qF1JrtPV5ypb6nGVFMspG3IuTY+YpxzpwhEix/wDcKScWhIxACYg4ebCNlOD323pyzky0D0HzFXcJtblhOJyD7V8a6lTYS4oBxCQuCRIBUY8rVz3CqlpU/ip9+1oePD+Q+a6QcGPul+f0q6PcEleYXylpJBmPDoUDxmCN+pI9wpqaJODwY3CUuQDce3tHupMwyjA5Eon0KacmDGCwv/3R/nFZ3WXQ+f2jxwI29gceol9BSACgG3SRt/i+FAM0ch8JP7pJnjdRPyj31e7DvQ68eTCj7lJoTmz4U6hY2WAR5Vltj8422o/vCVrO8tPKAQ1YSFfAQfpTT9n7kl0gRPAen5UlYh3UhMfiPzFOP2bpPit7Ux6ET6XoFUivW/vDyHykR3Cbg8atpuOlYhsjfepHkWsa0F6a2DGU5Rfb91DXHIkDjVp9aoPCPjSxis4KXdBSQNPKxMnj5RQ5MdwS0vOEQecW8/1NBe1C0lqDbUQkiTAvv6fWiCXQqreXYLDOOFTyAtaLoSq6b7mOJHXpVagpsmhIRjqFS72ewyCgJdbSo6QRJnw8PI2n1qPC5OhGM+7P+zK2wb6VBQTv/it68qlCVB4d0lIAT4xtYmARyiKq4nOShxTqpSyxsZA7xRkDjsbwDYC+5ED02djt+WXlxEmxBPbTEvoWw8lRDRBC5PMSLcCpKuHEGwsKDHtWpCCmD3hBggXE8LcZv0roWJw7WLwsIV924hOhQkRAsrmCIuPMVyd3LX/ZTCHWzCm/3rcQR7Q3VItEGbirji95axMoFHtNHc4fxE946EpTdLSSUpt5XUrqo8+deHCt+0JWo/iAjrxJPwqfCYhTriWXAlK1GAoIAJJ2KoA321QCZFW04cbpIS4NxKQFDb2psTyF6H4RoauZWewpQRCUBKomQOW4mYPUGieFCkyRqQqxkT4upg3nneoQgabEgKsN5Sd4IG3qa3wq4gk+IEoVInqD4vOoIsSQ0LYLNlatKktL/mb0HrCkH4x6UVwrDaQe6RpkeJtIE9SEjwrG+ySecUtMvkL0qM8RJ/Mydj76vBwoWCFW5E9dwZseVKInECDc8ydaT3+Hktn+8TEFF4nSdkzykcjG1ZrLllSVJUetOuJxRKdYUDtJAuLxKh+8kg34g8biocmcbUpQKdCkkhSeogkCbxBBHn0pyZTVSt7PjUlqgF7Erb0pKVKkwAAT8q9xqFLWYBGkQZ4Vfw2OcW8ogWV7k8ulZjsSGkk2Uo7Dn59Kqs4zAACZrlSbUUIu/shW8hsTKiAT04n3TWZW+03iJcBU3JCSehsrrUYzJ2e8ShImUCDxVyB6H41NjcKAwBpOpG8j3j40TbeRjsdv5P0iL9IZxeLZUolLg02jbl51lJoI61lAPw5QKsyNUNKwri1akpsKIZRjH2HQpFo9pMwFDkavYPFBCYg1UdxErsKs8moCk8yfOcel/HBaElP/AIeFSBcysnz3ielNObH7r3D4iklKIxBJ/wB19VCnPM1S0f8AD8kmr2DiWVO05L9rSb4f0+aqQctEodHlXQftYH/l/wBfirnmW7O+n1q/+SGnvQq9hVNIKVphUJP+ZN+vsmm1gTg8OP43h/mBoTnSNRQTcaY+CiK2x2KUnAMady4+J5XQf6etUOqUuAo9YxWoXHDsLgytbui5W0pA4XJSeJ2iDU2Y9llpU2Cy9CPwoKhwm8HjJjrUv2TP61trV+FZPmCEfEV1fFQm/wBT+uFKXpda+Y7iSXo7TkDGVJSYDTiYNi406q88ITFM/YXLFpdW6twrBSQB3TqIumw1JA4cK97ZZyjT3KknV3nhNtovPvrbslg1tuEKHtIt6FP50K9MmNwRvIZyQY4KNxNpMD3T9DWRJgVTxC40H+Ifl8qkad+9N+IHuE/Wrdi6iqnmKwLv7oT03+goLmWQh3T3kiDOoTJ5i4vTe6oig+Z4qxSRcXnpSOqxY/eN7cbyNIPMAs9lkg2ekRYGUmecxcVJist7uHPu4TAsq97cN6nxeHVqEDeqjiwhBn2RKz5IBV8gKzMuNclggg/OWceJRxKr+JKsSGwChCRqecMX0AK0C9kJ1pJ5m1KOYYn9sWfGG2gSsaja+6tAErVEAAcqZu0j5ShwAE962B4YB8ZUpVzsNIbHWaUDhEkhKFwoSm0+IzYAf8I/xe48ahQAO00BsIzdhc0SytWFWqGnCe61eEgkxGnhqnad550R7TZUl3U4U+NEFUGPCr8R20pcSqbEkJgUOyXJNaoe0rDarKTPiKRG/FKTqAAtMmm7EqEgg7ygn+b2SfJcf/kNMXID5TK7EFrE5o+NTjanVAOoUFhxSdOtOsfeQolSiq4FhCRaBQt7M9Ljid0a1FqCTp1KMKHiuTI6CuqvYVh1lSVNpGq6gAAZgRJG5AIFB8blOGDaSWCQn2Sn2ucXPjFrg1C5lU0e0K9qMUG30E69Vl+FWpSAAvYLElSiAZkxWjzyg5oEBSvCSltRlQFiiQCrjenfsvhmA+Hy0lMtgtuSIN4UIFkkSLb3NMWaIB8RAJTJSSAYteDwo2zKBcHxCNpzDHB1soK0rTqtczNv4JPvqw2594mVWjbj0P6B9Ks9qsOX2wQSHEXTpOnV0J90eVCsm7O4lSStbgSEyEA+InjdQVAuYm5rlZHW7qNXLQ80Y8Liwlyw29ob6k8ZHlPurMyYCXSEKJIQI/lPsSeJSSETxS6JuKD4N9aVy6gx7JV56hHWdJuLWo4nChSGlTulTS44pWVhBPQSo9NFLqjGsARKmHCklN+A/wC1U89dSDKljbYV6wsgJ1b6RPnxPvoZn7QWkkwCLyaFGVCBMNxsQJ7lg7xwFKZSgciRqVtt0ovicWkJIcTpseM+XgN5tG9DMnxSWkJZWhbRVcrWICjwI6RFS5+whDerVJJgRt75n4cKrZAMmem47RI2EXSKytO8PKsrZqLhx3NSmrGUYrWv40GzVJTvRz7OMyDWJDagIdGkHTJnkDwB+lVz7mqGKuoRxaP/ABAHNn/X/WmBxzU0OqWj720mqna6RjWZ/wB0R/8AtQP9VSYdX3Sf/Ta/6aas9IwZARHDac9+1seHD/zfQ1znLh/e+Q+tdI+14eHD/wA/0Nc7ysT33l9TWl+SGnvRiQ4FtXIkLB3vERty3rTHGcvaPLEPD4Jpb7PuFT6EqJi//KaccqwqXcEELmBiliRwKkpA+NU+oIxmz8PvCAsUIyfZZiwlMfhQT71KP+ke+upYrNElWlSgBGqfp8z618/5dmjuEUlTZBSdQMjcAgpHqZ99TZt22dUduA4m4/Ue+gXWT5eDCK0ATOk4jBftGLWqNSUJJHW4j5mnjLGLyRwgdK+dcL9oeIQZCEG3NQ+VFGftUxSQmGkeZU5+Yo0wOpJO8jYztbz2pK4/dVHrNVcDmIKkkblShzuBG/oa5z2Q7V4zGupaJQhtSjrCEnhfdRPKuhYrEpwyNQZSrQiUyYgC3WPSszP1HhZQrHcwxiJIURpL0+6k5/8AaHHlKStOgGCIJMTW+NzuAlWgwox7Q8+KTyrGM5UrTCJ1bC09SSBAjy4ipf8AEMJFOf8AUk9M9RmawwKRQF7DBcpIkaFgj+YRerLeLUdI0gT/ABH8r/CtMDjy86ESdMKnfZOxknjIoG6zBkHkPw4hopXmIPaZxTj4QV6Q2hKehPdpURHG6R7xzqbJcC5iHO7OkpWoLcWFEFKQVeEW2JQDAidNNTnYvCrK1LddKzc3TFhAgaeFU8u7HuMOF1DxSNQKRp9pMGQUnzgeXWo1Wtjfv/fSPOZTsIzNNNYdkNNCEpEDmfM8TVfB4JC0OFJP3hIIm1rbcDvcUSZw6SNXDh+ZqLClCSQBE7/r9bUlzbqXIAPH8xAauIFxJ9oHccuKhKiB5w9/xIoph0tKaSpIkwRJ3B4jp/2qtmzceJIhQM+cEG/O6U+6KF/tWgKCFaQYTJFgPCEr9AtA/wAKuVF4msHT7w2j9OoWJcYyZhx1CwjTpJMA2m82OxvuINXO0TSe5cE6YQSSPK/wqpgWnG1jWoKSNyLcOVUe1GLWtBQyNSlEaoiyZv5np50psvlCsNzFLueYDZyLFlM6m9BugLKtUHnA8rG97xRvBIS22luRIEK8O5/eN5i8+VEMBj0uI8Jne/I8RS52oxncgLiSeHP9CjOTjSOZNEneL3brLwIxKIGiyt5gmwEcQTN+Ao7kb6lYXDlSf71Og9At1QCv8w9DSj2lzvv2Usf3YcIBVM7EEDpJgTTrhUd2020VSpgNpJ/lIAPqphw+tWlJOMauftHId6gZK5E87n1v9ar4uSJ5cx9OVF3cKUCwskcuQoXjVzVXOpR6mUzWZI7nyHklGJCYA3ANzO4AHggUFzTBlpzuiolKbgHhNSOs++f0KsZmheIdLsBI5cB68b1HTsuJ9tl3/f4f7i23g7SnlWVfDEV7V32vF6xdQJnucJURFCTmKytvuyUq1p0kbgyII9auZlkUHwG1S5TkbhcR3KFKcSQoRwKTIN7C441aARUk7dp1LtySl/CGZOkAk8fv2AfWCalaENp6tt/Dw/6aWvtAx76m2XHGlsrQhcSpJJhTZm2xBSDBHKjCcWFIZg2JaH/XP+kV3RjTjAPrHE2Yofa8PAx/N+X51znKz4nf5frXTPtcb+7YP8X1R+dczyseN3+X61pH3IeP3pBkaD+0CNxq+R/Om3s/4sO6k8XEqnkYJFvOPdS5kiIdW5wCZ+X0Bpk7MJJacPDUDHkD+vWs/rj5Sfl9YxOZjOUftTa22lfeBtTiUcZRcpHMETHUilfEK1BKzvEKHlw/XMV0P7PWD+1JUNw0v/l/OKXs7ylK3HFg91O6FAxqkX1DZJB9rYGAYBkTgyqmx+MbjXxPL3iguBsK2anlBmrDmCcHCeog9dxRrsz2bdfdSiNKd1k8AL++23HymrmTKqKWY7QfCYciqj19neULbShxIGpauJ2A/MmP8NdIz3Ba2ViPFpMR13+Q91LDiEpCUotpgJHltTrgntaEki5F5rxxy+0Zi5/SLXL/AMmodoqM4cuMA8QRPmPCfl8au4TBlKUgDafT9fSpGcKpp9SAJQ4SR5mLdCL24zai2WZTpQqSe8KhMzwETB3m/wChXN0b5i1fP/r5y7kzjt3lQsEAHjBA8zufQW8zU5HdqOhInSE2HIdNqt4zEfs6Na7qiEo59f1zrFY4AEJtYEwN540w9OMWIK7aT8t+/wBf4iTks7RazTNSybgjYnUCBpmFQYgqAk6elNCFl1Ei3U0Lfyk4htYKoSd7TcdJG1bd8GG0NlYISNIVt8yb+tRgUYcZZr0m/wBfj9YLHVt3lh91TafEbDiKEvZgNSQDuoAeZMD3mo8Vji8hSWklQNiodeXP0mjDaUtNBIEQLkjc8yTuaV4IzNqJIUesINQrvLamkaTInqYpTzjCoQUgD7sp0qTfa443ulah5kVKc70yFao1EAxMwY4T8aGYjGuOyoAQBbVx61J6hzkDKtDv8Y7EdE3ObFCPvFSAkhSt7t+FRtzGlX+KrORZq0UayNKVXSVWnrel4P60qAjVZXkR4Z8oKSf/AE+taZ7mLi2UoCUwsDxHZIEG4+HnVwYwza15hZce1rxHNOTSe+S4pBMwlMQR/ECDJmTIg+I0LzBtJs7CiBtEDfcX3t8KJ9n80DrCTOyQD5gD57+tBe0rsKSQbwo39Kk1qFc/xEi+8XkZE2cUiUSlOlaDMcQEoUIgwq82sDPGi3bbMSwglPtLdSQP4UJ1kkcpe+Fe5Qlw90XEhBWS4sTOlAEInlMuL/lB40m9os9U8+p1CdSTKW0xPtKgA+eoD3VdxAki46qWdCzZfg1fukD47UvaePHhRLMApLbDSj4kNp1eYAH0NVGUWKzsNqq9UTkzaF7TJbmhK5w3pG5O3nVfA5pC1JJ1NXAgD3zxFCc9zVx4hlCSkJkuEbEfujy5isypQNhuNxT8HRCiMvJ7feSFHBjV+zTcXB2rKrs4tSUgAiB0r2qbfh+W9iKkeAfWLbgU2640oyULUieekx9K6B2AYR3C1JPjK4XvaPZHLYz60rdrGg3mGISTMrCp560hX1oz2Tecb7xKW1KFidRCEp/iKlwBI98Ve6tS2MgRQFNU8+1RJ7lueSx79B+lUOz7k4TAr3JdSlR/lL6fman7d5kh9gpSoFbZOvSFFIkbBagNRsNhF96p9lD/APK2j+HENn34kg/P41Y6MEYQD6/zGd5r9rp/8O1/MPmmuY5UJcdH8JP+b+tdJ+1r/wAq35j5prmGXK+9X/Kr51qfkjcfvQtkqEwo/vAx6GLR6n3imHsewf2ZxR/dcSn4X+YpcyNYlQ6z7r/MCi3Zpw904ZtKCeXi0xPW/wAKzOtUlSPlGIaMZeyyktYkgq0jSsAnqgkD6VVxONSStJTq8PGhH9ohWKQRcQkEGdwi+3uqLMXiHF/y/SkDCWRS3Mi6baPmX5SziGO9UgJWXNCQylAAAFyvUCVGRq3G/Cq2TPqONcbKUgIToBQAkHTIKimT4lbkydh0rfsm9qw19k4tB/4kAfOaqdjl95mC7xqUsfM0rqtRwPfpH5MzspQnaM77biCl1DS3AlXjCYJAjluaastxIcbS4nZQ93MHqDUuV4ItSdWokzttVrFqm/GsnCqjFbbN9pSUUZUetB6z7qIIzBAgrMSLAFRt5c/fQ7EnaogoDSTcezH8xA/XnV7oupKZCoO0ZdmR5r94uTYbDoJ/R9auO4RsNhKAbCxm9YrDazpHGvXW9K4ElM/qajKjGywsE7/OHwdpUwuI0p0cuHmao43Al8GFBKQZJIn0ijuNWlQgAHzFDsBgF6SlOlLYJ0k/ER9arjCfECXqA4r7wr2uadn3EoKmwRqAERy4x8PfXueK1IKdWkqsD1/U0P8A7HbD6Vr8RE6FAkQSADaegqHNW0NqDyypXcyoGSTHG3H52ocjOcQBO1w1q9pfxeQI7oJClC0f1oJmT2hOlUCBvtIHE0Wdz9pQlLiSPMW8+VIPat9L7qEhUhMkx1j37UbMMmXSmw7w0XSNRgPBYguPuLCiEgkgbWmLjkZ40fx7bjKRrB0q8SD+IGVEed12/jTSo64GX9emUAFK/Ix9U11HNnW14YpcUNEapB24pUD7jWg9JR7VDw5SNoOw+c94YQlKXSIJGzmkWtwteLb2qHBBTjnePwpSQfD+6mNkkcTxI4AGb2pcxGXOpcLSQVAJsuIGkRCiTZICVAEk200Uezbu1rLZPiJMnhERv7N49R5gycQLau8seGo4m3avNe7bUygy89PeKO4TsqY47Nxw+8jhQTsRhS7igVA6GRqPImfCD6jV/hoJmbri30pb+8c2IHFRPsjoBA9DXVey3ZxbTOmwKjqcXwk8uJA2FXsOKhcq9Rl/LK+ObUt1QSJJj5fCvcXhg20EFQ1bnz5VSzrta1hnFtMtlTkQXTNo4BJt60rnOVrOpSjJ50jF0vhuz3uSZmFqO0t4xncJEDj+ZqzkPZZSnUrU820lSFKEkSQLA6eU+tjFCn8Zqi//AHr1a1GAAT1PLpNNqt4IajZjYjK4EKdRPQgjzBm4O9ZSWT1rKScTE3q/v7yfFnb8Nhm0kqDJWtRBWtSUyogRJKoOwAsOFUO0eXLcBVinW2sPbSnWRCrQSsJ0xY2POvTluKClKGIQUkkhKtdr2GsG8DjFV38vUv8A8w2w7+GVLsOO8/IUpOjYXrNx9Gog57iGe4eQyFykCSXAtJExaEjnvWuUYqMtREwH2yf+IqPxR8aN9t8qaawLy0NtIUdKT3aVbFYMSVGee3ClPK1j+znUqXpVrQpKTEkaTcDzJq3iTQgHx+0AIQYT+1dU4RB/iHz/AKVy3AH71X8p+YroHbjFh3B6O/S6tLhkAAEC5Ejjbj8657lyvvD/ACn6VpflhJzCeAXpQpX8RHvj+tGOzonC4iNwtiPIz/8AyKCYdoqacA6Rcc9442kVby7MO7ZxLad1pb0+aQq/xqtmx6lNfD6xgO80y/EJTiUze/D+X4Cas5pilFxfhBlP5UCypRS7JSSRPCd/LhTJgce0FKU6hWopMKIgWuABA5bzxqWULyLgd41dkn1DBvLiB3rB/wA5STXv2eAjMr/jVPuUPpVvsBlhxOX4o+JOp5EGBsjSr2Rb1qtgcL+z5tiGXFaYWXEqIlMLHeJm4kfeR5iKq5cNoQIy7O87Oa1UAeNKI0m/fIN+AG3qutiymIGhR4DvI+VZnsB7mRoB7yftlma8O2FNtlalHSDwHUxehHZV5z9jHerKlftKbqNwAUKi/Cx99EWGwDdCfMOJMdII8t6IN4KWgEj/AGnivPLlw/KrOHpVQEd/WdoA3hjvwkyCDwN63GIlNovSmMMG1lLjCFaSR4lzbnEjiBar2GxK1KATG/kI9TQZVypuu/qPSGVBhFeDO5WJ6Co2scAkN6gSB6+ccqjxuMUmdU+415/Y7TiQpxCVmNyAYncX2/pWZp1MVwjT63f8wuOYq9scweUEt4O74UDCYMAfikwJ869y9brsIxultcDUEggKPnJ40TwOBZwjsNpShtRJ0iwBP62od25zdLbClAjVqGgK4mRIH+HVQ49GkJydX6n/AK+kLe4P7XZMhLC1Mq0uIGpKrSYvpM8CLdKUsoyR9ZBQSVK3KjMeZ4dKs5XjMdmDpZab1JSmV6IAA2GpajAmDA3MHka6R2c7OOtXcQ2ABEBcnjvAjfrWmuLMi0BzBJBM53iuxLwCtb6JNz4THQb1tkuXhkIbUtxxU6jqkpSOAS3JCRMDiokwANx0fMsgedHhU0L7KUr6JNcm7f4pTYDKFFDwXCgDeIIVccNrjnR4TnchHHP9uEjBDcv5z2pQhWla4iykoUDBBtNj4wnTMGAREmDSlmHaXWQ3h0rUo/vEAnoEJSOEnrQhnIXFDVpMc+Hvp++zzAIwzTrikKLy1hCVJElKYncXAKpBIPAcq0Thx4lvmGM75TpG0RG8e8hSko1NKI0qJsuDuAYlIPS/WmLLHWQlKMS046o7feqTptygz/Wn9jLcO4rW4kOOidKdfin33FuPOwqXMOy2BdbKjhghXFQ1IUDF/Fb4yKX7UrbURAfo3JNEGLWWYTL3V/fF1hCRPtlZN4gAoMVZ7RZflzJbGFU49qSSrUo220+ykX3t0oLi+x6MOguuY1SG5KUQFKUTsUlIIEjiRNDMHk5cT4H1aZ4gi/W8+lGCG4Mqt0zqNxCJxqG7IQE8STJPvO1arxinFBIuVEAAcSbD41UORuf71PKSFe+ieSMDDK1PDWmLqSD4QP3iniidzwgWjZWW0QsNzE+C3eQt4dceJsTJnUSDY8qymw4lBukSDsQm3oRXtZPtmT/H6wdIj+3gnZ/cIjbWr5afhVhnCr1T3bfook7dUfGl9zGpSmVOLSknYiCJ6lQvv+VeOZiFJIbec8JExpV6+1I4VtWJfowh2hyRT2Gdb0AqMKFySSkyB7ItaK5Bi8txjSoVg3pH/wBNShuDYpBHDeulqxhKr4p0HkUwDO0EK36VGczaC9H7cvvLQgrRI6QFyTIolepGmckxTuK0lJwrkXgfs6rTP8F4JoMcvxJIjDPmBA+6WbREXTtFd6axM7Yh0mdNyrwqH4iEkAdTA2vW97ffBXij/aGD5lG/Q/Cj9ortO8KcMw+S41W2HcAP4rfA3+FOGRdie9aHftp1XNlqCo5RA+J410Z9skyHdJi1yB7lJG+9RYXWvZ8QOJRvw3Cb+l6Bs5MIY6imj7NcGR4i4lX86/dBT9aKM/ZFgtMrcdI4eM/lRMpIGsYoFJPBKjxg2SkwRVldklYxw0pBJIUQABvM235VC5T3Mg44WyPIsPhsMMOyClobmZUSSSSVEXN68d7J4ZZ7xUlweHWdMkC4STfmYpfwmJGKTCcxET7JWpJPLkb9Jq7jsoUhohzFL0i40l1R5QCm/SxvNEXHcQdBlnF9n2mxrDihH8SgPgb+6q7OVpVZLsE8CpU/G9eZflSBBS8pYkCT3kyeF7/Hl0q87hDcCFabEkL385g+nGarnfiHpmN9nNpdPp+ZNHMLgm0o7s2SNvzNAGE6RPiB/hTyv+Llzq6vUhAX3jsK42+IItTEYLvUAqZNjcnSTqSVJnewv8PKhmMytxCg4h1IiwmBM2iAn61EjFlSdRWuBcHSIj1UD61Ph0FQ1FSCOZQk6vyoH0t2hBSJUzBp9QiUHoD+daYHGYhCNLqJN7okgjh1mI/VqLFaY/uwbSDA+QrRSZiUJQd4IVMz8/zqmeixm+b9bhRE7T4XGYtxCWkqaQgk6lggqJtw2AE+c0NPYR91QViMQFkbA6zHlNdIdZIiwjmdRg77JAj861SsOQP3ZjXp8xYKTNiI40/DiXEoCdv3nHeRfZ3lCcIy62CCpTmskDhpCQL7+yr31XzPtAEPuJ1iLTfjf6RRJWUpIJClgXm5QYP8oB+VAX/s8wxWT3alTvdZk9SST60/c8yVIEqf/GTSVnU8kQeYqmPvVLdQ8lPeFKvCJMCBqOkghcCyvaAjqKMtdiMGgHS0EgJnWeH/ABTJ8wa3bytppCodWUG8harACbKEJvHI1GwOxnFrHEEOMqcSoHEKIUo2hUbz7JOkqmTqiSSZqDF5ChwELW4qbWBHyNh5RyomziGNbYUsvXupShCEm+qUJhf7o8Rkaqnfx2F7w6UNqSE3UnWT0TpQYkyD+hU7wRFxjIFMp0sOACZCVlRvzkyRVfOMJjVKSpOgKTcFLk9JKCnxWkUfxGbsJKicI+kAiC2t1QIjfwSkGf3TBiq2EzQPKgMOtoudTyQNtgAtIKpg+UVHhgnURGrmdRQMS+1GGfLTAUhRKJBCUkyTxECpuymCWhtRV4VOGYLZJAG28QTJt5U+YXM2o++Ug220JTEE8f3uGw43qb9paUPCko6QNvKOP1og2kaYLsz7mLBy0m5IP+AD5TUTeCU24lxKyACCU6ZkcRMTBFrmmFxDBPs8YM6dx10wJ5TVLEYRpelSAkpOyk3+INh12qD5gQYvTBqssZk92/iGUzIbQSEpm5AEGBMmOtZXq8CgE/eJ/wCL/wB1ZVT2Nf8AI/6/iB4YgR1Kg8p5yXFKkhLgBCRIBAIX4PDIESb+tFcJmTTQUQgNao8KZUTBPp+j65WVf97mNqpGrPHVuIWhKk+MykOEJUCLCLkK2JM3rzC5AC54ltFSEkuJWp8qUBe7mgiQCNjHTevKyoJ08SAL5k5J7wJwzmIKiNR++I8B2udPEHck24Vtgm3GSlSkLkSslKwCbglSlBcqMnc3+uVlLZiDphhdrlh3tXjjBQUAJ8EQCFcZIWVXvvPH3bJ7S43X/sxYeEoQQOE8hMcOVZWUe3pI7z3E51jnRZ5LSRBGhCUx5mCY6D3UN7RYd9TSi+8t1SQe7ClHiZ1wDE24zFZWVyt5qnMNoQ/s8raQ28+SEgFKUpAjiQpQgqiev1rC0hvvGWsQ40EASUqcA8UKjSncwaysqLJnCb5Zm7KEAPlx1V5UVKVABMe2ReOQqdSWXQSEJGn8adpsIKZN6ysqCoG8mzxPRkjLhA7wiNwAd9iBPMya2cyJQVLWIWVAGBrdmOV7C1e1lDqMipicnxC1QXnSgCY1i3DgRvBvU2GynEhMoeWkyblRVHL2lHqLVlZXXOkmIxGPbBSHAYEk6UT7wRb41VexuOQpPeYlQF1AaUkmBcGNhfhWVlcDvU6XVZ7iVJWlaUglJ0lsC0fvQ4SCdovvXiM+fBCGWwlASnxKCATYTZC44cuNha+VldJlZvNsSAVEhcT7SU6IKoEAQoeXS5qVfaJ1K096UlBjWEoAjyMybgVlZRA3BM2zLM1BKdKy2F7D2iOABA8Okx1IiqbeaEKUgDUDskxEjeZHl51lZXAWJJ2MrnFFTpCRpE+yQj2RF7JgbJsBw3vQ13FKbJKYkWBbKk9LgiL8bcKysohzI7SH+2nN1ahqvaDxEmCR8SagRmzoUshRU0LqTYD3KBhUxcctzWVlMoQLMnaWqdTjmmRZKUzAN4kx5TUuNzZGhRGpSUx4nCYHIhKASTwAtbjWVlABcPiBcs7TPITC0BSYiJG3TaDA4k1Fjc2aWqSlbRG4T4p2jdQgeXWsrKZpGqCSalNecgGAlShzKoJ9Akx7zWVlZR6R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11" name="AutoShape 27" descr="data:image/jpeg;base64,/9j/4AAQSkZJRgABAQAAAQABAAD/2wCEAAkGBxMTEhUTEhIWFhUXGB4aFxgYGBceIBsfGx0fGx0YHhcYHSggGBolHhcXITEhJSkrLi4uFx8zODMtNygtLisBCgoKDg0OGxAQGy8lICYvLS0vLS0tLS0vLS0tLS0tLS0tNS0tLS0tLS0tLS0tLS0tLS0tLS0tLS0tLS0tLS0tLf/AABEIALcBEwMBIgACEQEDEQH/xAAcAAACAgMBAQAAAAAAAAAAAAAFBgMEAAIHAQj/xABKEAABAwIEAwUFBQUFBgQHAAABAgMRACEEBRIxQVFhBhMicYEykaGxwQcjUtHwFEJicuEVM4KiwkNTkrKz8SQ0c+IWJWODk6PS/8QAGgEAAgMBAQAAAAAAAAAAAAAAAgMBBAUABv/EADIRAAICAQMCAwYGAgMBAAAAAAECABEDEiExBEETIlEUMmFxscEFQoGR0fBSoSPh8dL/2gAMAwEAAhEDEQA/AIsqw4TIAKSKmY1BelRsaLOZYtp0yOlbYHCJW9KzYbV4d+rKsSe31kUDtDDRYSzeBa87zSaMOHsQGm9IKzYmw+ANM/aPBtlFtxtFAuzqS3iUOSkBIUTqVpERET61e6Lqh1ChiKhHDqIAljH4D9mCQ5rknSChGq/oqgJIUNSNZAN9bZSJHDchWxtM8xern2hPJfU2UuoSlCiYSQqdv3ZAtHxoR9nmFSHn5USnRsRAnVYxJAMVffw0UsB9YeboMqpqK1O7ZYsqZbUYlSEm3UbRwFeZlhQ42pBMT+c0oYDtm1hw2y6CEiRqGyUxawv0p1LoUkKSQQRII4g0g6Wxn5RYIIgVGX4Vsaim0aTOpXwEwTSR2zznDKew/cvJKUSgjxQCSI3EcLmulqypC0iVKF9Vo5ERttfzsKTM3+zTBnUtbuJKiSSrWkf8qAIpuLpFx4wx5r7SavaTJcAbEjhWzGep7vu5uLdY5VVdzBsI07xaTuYtJ60KyllLj5cI8LY1K+g9TQM6BbbeohVJNQviVIQoNlI/GqfxHb1Aq6czQreB5c69ZwyVgqJBUbn1paz/AACkqHdm5MAedTjxnGNZ5O5ku66aEv5+33okKkxvNAMPgliImQd/68KYGWktABahPGbma9xLxVZJ29/n0peXMoGqotU35gVzKXFHU+8AkX3KiPSrbGBwyLpR3iua7/5dvhUrbKr2Pr+dQvO6QCgAEC5PEkfT6UrBn1+UCP8ADZ9hCjOH2Kz5D+lLPabPNa+4aV4RIctuQRYH0M1qrtWtDo1JSUQAU7G25CuHlS2yQVqI4kn3mavJgblpK4qNGHcqy9b6tKTpSPaVy6edMOJwTLDSUpQlSioeJVyq8m/ptWdlnUjDqIMFCiVfQ+6rCMSvEKD67pE93qF+U9Basbqc51MCSFU1Xr8zGhdO/YTMKzplSvaVv0HKtcYyFzwVtP8AT1qzWhIrKGZ9Wq94pmLGzD+Hu2k7SNhw6VHMKH6/XGhLGZd2lRgq9m07AHxEdYMx0ot3gWnUg6gdiOhg/EVtZmXqOkNc1/sQgZOh2pmjO9UiNAlZilrNs7dhSZAB5b++sfp+gzOfSTqEdSgUCzvKcKQVLZRqgwR4VHoCINKeFzx5BTCyY4HaiozIuK1rPkOA8q0V/DMiODe3wnaiOIl43LlB1aG2lkA28JO/lUK8pfkDuFydvD+op7exileyLVZwuISRCt62UvgyuyVOXOwmyhB4zb51oNHeoSpQ3BI6T+VP3aDI8M8Cs2UAbjj5ikYZUgDUEAdeVS7flhoimt5mbBjvl9w26puYSoFEGLGJvEzWUXyrKsEWkl3CuLXeVDXBuYNjyisqn7YqeWmNbdv/AKjDiAM6z2swxCS4PIikTGpUAVBRHI0fzTOHXEhKhA4nnQHHNak7+ld7Ej5TkTg8xT5qO01yxhTglalHzNGMuwOl1KuU/IigWX40N2NGssxoW6kTz+Rq94aKOIPTuTmX5iD+3KB3ZNK3Y1grLyR/Cf8Ampv7cJ+6pR7GLIcejfSPnXV5TPUfiG/R/pCWNyEwSZJ86Idk+0ruEHdLGtmbDin+U8ulbLxpi4tQfEjUTFLYWKM8ejHVtO1dn8cHsOh0bKKo8gtQHwFZm58ND/s/QRl7AP8AH/1FUQzceE+VaDD/AIVHwH0l9YgNZE6qVBvwkmJIE35VFmiCxhw2BpccOpfMAeyPr606u4lKQgD2ikHyAFz9PWqp7Otuq7x7UVKHszAHLblWAfM4U/3+mMyZCy1E3JsYvYmruKcN1D2v3Ty5nzq/m/ZItpK8MVKI/cMT1g0Aw2YkK0OCD1q0L4iFTUQp2lNnCqKioz160Twqwnc1dcxTYHCq2JwKCkqBrjuY7wQnG88xOYQkpSZ1R5+lbYbIX3P7z7tPLdX5Cg2VYUuOASYCvlXQsKTxNUuq6g4WCryYsZNttpUy7JWmR4WxPEmCT6mhOe9i0Pq7xlQbc4iPCrqQNj1pqJqLEvlCCrlt5naqadRkR9Qbectk0ImZdkTjUsuqEKOpenYgbCetGHk8hA+VE2mFFAK7rNz58qlSyFcKqdVkfLkuMysGoDtF9xJqFYNGXcPFU3GaBVI5iCIJdEggiZEVNkWI/ZytEkpOlaZPEEa0+ZTceVTqZ6Vs3hAoEETWp0j6TUg3Je3+NUlTaEbKTqn5UkKeUo3NMOfY4lCGliS3srjHL5e6l87itlKvUIxAB5jJWmZNE8IzUeFSIophoF6l8mkXGmquX8KlIHir3+zmyrVNA8xx5V4U1VYxDhsCaTj6kMLIlXmWs5QEkhJtsaEstM622kEqUoy4T7PQAcDG9XMekpTc360HwGKDa9RE0rIdQ1DmjUm6j2NIsBWUCR2saAhSFTxryvPHpM3+Jk3LaHlKTdJFRu4YxNU8PnAsnSZo6iFJFes6cHTRFSu3MWO48V9qK5KpAfbANySB5kEVbW2iCDFL+UYRRzFgIkjVJ5AAEknoKaaqFiJVwfjDP2gupbaAXIJMCATflYUqdh7YpYIsps8DwIpj+0jGMvtgsvNrUhQUUg3j9GaDdg0lzFpVpOkIUFHlxHxFAzUR6Ga2brsmTEcRA/v6xrxWA1DwigK8qUhR3pzzLEhMBIkmwAqxg8qkBT4KR+DifP8ACK7IUAJY0JkqCGteZX7N5041g0gJSdLwbvOyjMm+8qoDmv2h4nS79y14DA9u94/FTJnGhDZJAbSp5BQAD7KQkFRgWAINc9x2CK3HGxfvFpIInYqBtI3g8qRk6ohBpO237f8Akuc88zoWCMht0gKU8lCymYCUhAOkH+YzR9p4GCJvzoPlGFLbbaVgSlCUg9AAJvzow2rpWKuZmyEcSDLKKV+32Ua2C6hI1t+InaU8fOmhIqDH4tpACHVpHeSlKVR4jGwB38q1192504c7iFLG9WsPmS4CCaunKQCAXNBuVamzA5RpJt7qnwvZ5S/7p5lxf4ApSVGeWtIB99MRg/Eq62JhbswykLvxHCmtJHCuW4rFvYd1KVoU2oHZQInyncdRXQ8DiQtIUCDPKsr8SxFGD+sdYPEIFXKoVrlWiLJufPgPTepWN5OwufSoEgSY4mT61nn3bhrspMsIVXjaINetipgmpCXRgzxxkEdaHrw8nlRUCo8Q0PaO3GrOi5ETc+ztDAASA4szYEWjnQ/Lc/WqSoRPDlVl/KW9aiALqPzojg8rbi4rUxYURduYLCLeZL1qk0JxCoNqYe0jKU2FKS3IMmnoNp1bVCCX1DjR7JXRuqgeDa7zajuGaCReocXsYrUZDmuJRq8N+cVrluMSDeh+PX4rVXUKqsgx7+sZVS3nTpcPhNqoMtgb1dw6RG9Vsa1axi9MoGFpPeCXXASYA9ayvVoEnxJF9r/lWVMHaNX7CCmUC/OruEyvE6ZJAq3jMQhtA08OFCz2wckIQ3M2qxhBskm4DkHaUcWziFOpaSgqcUYSB8/LjXRey/Z9jBSpxYU+pPiJ4C0pSOUxJ8qq9lz4lrUn77u/COIBNzJsLwL0s4zs/mD7qi4UpDpGo94khKUzAMKmJPDcmacjlTai47Gnl1HntGvtK0l0y3iEthJEhIB67Ai/9KWu1HaHC4YpQG0KLidZdbMOggg+JQTcKgRJixtYUNxuQv4Zlet5IEjWoa4TMgXAJuSn4Vz3HJZV4g8mxIMk2vt7r+tOyuWTSwq4IBLGdk7OY/D4spUlZ8JB0qEG0W/iglMkfiT6NmgrUZOlA9pX+kdevD1rinZXPsLhy0e9T3klMDUfagAyARwQfSuldps9ScK0UKAD0gCCSYMKsNr2KjYTWUyAtbqSF4BBo/P4RyICY0KzPDhISlxIsNN+Hrc0mZ6A28XZS6lSNCgSJE7KRIteNvW1DsqyY4jU533iSRqTB2PswoWtBtwiqOcPIbfLbzitabmUKAjhpPERJt5U7N1WTJh1adu1fxIKnVUa8lz/AFp7txCjB8CwJUATAkcbm+9MeHc4GD1GxrmDWcMAyF25aVX8rXpy7H5ol/UpLmoQSbERCinaLEiD8eNZONMmRhtRFft6fp2+HyhEERpTXO/tWzZSHGG0R4T3m3iBBtCuRvaj2a4/Hd4htgMhKlH7xWo6QLgFNrkWsa9zHsww+8nEPBRcTFgo6fDcW5T75rRDhSFMUxJFCCjhTKiZtwN97+VDlYAC43mbH6im3FJnahy8Pyi3w9arshVtpzIIOTnDhR+zvIbdCjCS8CoJPWL+sgivey4UhtQeHdgL03BF7cDeLi/WocwZkQBx/W1T4Mu3S6rvEBBJUQfAeCSo7yJHH4UzITlxFH3k47LaYexTmhAH4z/lH5mqjuOQ3BcJAUYFqoYjMDqTqT4UpAj8qH5vi0qcsZTAj9c6rY+g1uNXu1DyKw4htztVhkOhlSiCYAVHhv14f1o5g8S25PdrCoMGDMVzH+wnH9SkgAJE+IxPla/yolk+BxLailsFJFlGQE267KHlNXD0GNR5WkKpI4nRAmlntlnAS2phE94oAyNgJ4n0NTsdpC5qQhuVoH3i1BSEJ9VAE+6hz7SZB0NeIypx0mD0SFOBR84ikpg0sCY5elyHeBcC6TaZNXcU+pIsSKLIaYRdIQf5G0j4lP1rdzDhyxaQUxuV6VTwsmeEn0qxY7SfYWG5MScTjNaoN4qpmOB7weGm7E9mWUS4FlFpIVKh7wJ9aHdx3cOWU2r2XEEKSfUbetGrUNpUy4ciGyNoBylDrNljyqTEZqrVEWowrFJUqIFU8Sy2pYFqberkRakTVeF1DVVZ9sgbUxNYcJT0qtmphKdPGZtVPqfUyYtrfW2JTpJPBQm3lUC31OCVxI4AQL9KtYtHiuOFq0dQEx1SD76fj90SCSZT017U6GjFkKPoaymaxBqN7OXd5dRtyqF19nDLEp25CaGnN3EeEbbUUyoJc3QSdzaflQ6qF1JrtPV5ypb6nGVFMspG3IuTY+YpxzpwhEix/wDcKScWhIxACYg4ebCNlOD323pyzky0D0HzFXcJtblhOJyD7V8a6lTYS4oBxCQuCRIBUY8rVz3CqlpU/ip9+1oePD+Q+a6QcGPul+f0q6PcEleYXylpJBmPDoUDxmCN+pI9wpqaJODwY3CUuQDce3tHupMwyjA5Eon0KacmDGCwv/3R/nFZ3WXQ+f2jxwI29gceol9BSACgG3SRt/i+FAM0ch8JP7pJnjdRPyj31e7DvQ68eTCj7lJoTmz4U6hY2WAR5Vltj8422o/vCVrO8tPKAQ1YSFfAQfpTT9n7kl0gRPAen5UlYh3UhMfiPzFOP2bpPit7Ux6ET6XoFUivW/vDyHykR3Cbg8atpuOlYhsjfepHkWsa0F6a2DGU5Rfb91DXHIkDjVp9aoPCPjSxis4KXdBSQNPKxMnj5RQ5MdwS0vOEQecW8/1NBe1C0lqDbUQkiTAvv6fWiCXQqreXYLDOOFTyAtaLoSq6b7mOJHXpVagpsmhIRjqFS72ewyCgJdbSo6QRJnw8PI2n1qPC5OhGM+7P+zK2wb6VBQTv/it68qlCVB4d0lIAT4xtYmARyiKq4nOShxTqpSyxsZA7xRkDjsbwDYC+5ED02djt+WXlxEmxBPbTEvoWw8lRDRBC5PMSLcCpKuHEGwsKDHtWpCCmD3hBggXE8LcZv0roWJw7WLwsIV924hOhQkRAsrmCIuPMVyd3LX/ZTCHWzCm/3rcQR7Q3VItEGbirji95axMoFHtNHc4fxE946EpTdLSSUpt5XUrqo8+deHCt+0JWo/iAjrxJPwqfCYhTriWXAlK1GAoIAJJ2KoA321QCZFW04cbpIS4NxKQFDb2psTyF6H4RoauZWewpQRCUBKomQOW4mYPUGieFCkyRqQqxkT4upg3nneoQgabEgKsN5Sd4IG3qa3wq4gk+IEoVInqD4vOoIsSQ0LYLNlatKktL/mb0HrCkH4x6UVwrDaQe6RpkeJtIE9SEjwrG+ySecUtMvkL0qM8RJ/Mydj76vBwoWCFW5E9dwZseVKInECDc8ydaT3+Hktn+8TEFF4nSdkzykcjG1ZrLllSVJUetOuJxRKdYUDtJAuLxKh+8kg34g8biocmcbUpQKdCkkhSeogkCbxBBHn0pyZTVSt7PjUlqgF7Erb0pKVKkwAAT8q9xqFLWYBGkQZ4Vfw2OcW8ogWV7k8ulZjsSGkk2Uo7Dn59Kqs4zAACZrlSbUUIu/shW8hsTKiAT04n3TWZW+03iJcBU3JCSehsrrUYzJ2e8ShImUCDxVyB6H41NjcKAwBpOpG8j3j40TbeRjsdv5P0iL9IZxeLZUolLg02jbl51lJoI61lAPw5QKsyNUNKwri1akpsKIZRjH2HQpFo9pMwFDkavYPFBCYg1UdxErsKs8moCk8yfOcel/HBaElP/AIeFSBcysnz3ielNObH7r3D4iklKIxBJ/wB19VCnPM1S0f8AD8kmr2DiWVO05L9rSb4f0+aqQctEodHlXQftYH/l/wBfirnmW7O+n1q/+SGnvQq9hVNIKVphUJP+ZN+vsmm1gTg8OP43h/mBoTnSNRQTcaY+CiK2x2KUnAMady4+J5XQf6etUOqUuAo9YxWoXHDsLgytbui5W0pA4XJSeJ2iDU2Y9llpU2Cy9CPwoKhwm8HjJjrUv2TP61trV+FZPmCEfEV1fFQm/wBT+uFKXpda+Y7iSXo7TkDGVJSYDTiYNi406q88ITFM/YXLFpdW6twrBSQB3TqIumw1JA4cK97ZZyjT3KknV3nhNtovPvrbslg1tuEKHtIt6FP50K9MmNwRvIZyQY4KNxNpMD3T9DWRJgVTxC40H+Ifl8qkad+9N+IHuE/Wrdi6iqnmKwLv7oT03+goLmWQh3T3kiDOoTJ5i4vTe6oig+Z4qxSRcXnpSOqxY/eN7cbyNIPMAs9lkg2ekRYGUmecxcVJist7uHPu4TAsq97cN6nxeHVqEDeqjiwhBn2RKz5IBV8gKzMuNclggg/OWceJRxKr+JKsSGwChCRqecMX0AK0C9kJ1pJ5m1KOYYn9sWfGG2gSsaja+6tAErVEAAcqZu0j5ShwAE962B4YB8ZUpVzsNIbHWaUDhEkhKFwoSm0+IzYAf8I/xe48ahQAO00BsIzdhc0SytWFWqGnCe61eEgkxGnhqnad550R7TZUl3U4U+NEFUGPCr8R20pcSqbEkJgUOyXJNaoe0rDarKTPiKRG/FKTqAAtMmm7EqEgg7ygn+b2SfJcf/kNMXID5TK7EFrE5o+NTjanVAOoUFhxSdOtOsfeQolSiq4FhCRaBQt7M9Ljid0a1FqCTp1KMKHiuTI6CuqvYVh1lSVNpGq6gAAZgRJG5AIFB8blOGDaSWCQn2Sn2ucXPjFrg1C5lU0e0K9qMUG30E69Vl+FWpSAAvYLElSiAZkxWjzyg5oEBSvCSltRlQFiiQCrjenfsvhmA+Hy0lMtgtuSIN4UIFkkSLb3NMWaIB8RAJTJSSAYteDwo2zKBcHxCNpzDHB1soK0rTqtczNv4JPvqw2594mVWjbj0P6B9Ks9qsOX2wQSHEXTpOnV0J90eVCsm7O4lSStbgSEyEA+InjdQVAuYm5rlZHW7qNXLQ80Y8Liwlyw29ob6k8ZHlPurMyYCXSEKJIQI/lPsSeJSSETxS6JuKD4N9aVy6gx7JV56hHWdJuLWo4nChSGlTulTS44pWVhBPQSo9NFLqjGsARKmHCklN+A/wC1U89dSDKljbYV6wsgJ1b6RPnxPvoZn7QWkkwCLyaFGVCBMNxsQJ7lg7xwFKZSgciRqVtt0ovicWkJIcTpseM+XgN5tG9DMnxSWkJZWhbRVcrWICjwI6RFS5+whDerVJJgRt75n4cKrZAMmem47RI2EXSKytO8PKsrZqLhx3NSmrGUYrWv40GzVJTvRz7OMyDWJDagIdGkHTJnkDwB+lVz7mqGKuoRxaP/ABAHNn/X/WmBxzU0OqWj720mqna6RjWZ/wB0R/8AtQP9VSYdX3Sf/Ta/6aas9IwZARHDac9+1seHD/zfQ1znLh/e+Q+tdI+14eHD/wA/0Nc7ysT33l9TWl+SGnvRiQ4FtXIkLB3vERty3rTHGcvaPLEPD4Jpb7PuFT6EqJi//KaccqwqXcEELmBiliRwKkpA+NU+oIxmz8PvCAsUIyfZZiwlMfhQT71KP+ke+upYrNElWlSgBGqfp8z618/5dmjuEUlTZBSdQMjcAgpHqZ99TZt22dUduA4m4/Ue+gXWT5eDCK0ATOk4jBftGLWqNSUJJHW4j5mnjLGLyRwgdK+dcL9oeIQZCEG3NQ+VFGftUxSQmGkeZU5+Yo0wOpJO8jYztbz2pK4/dVHrNVcDmIKkkblShzuBG/oa5z2Q7V4zGupaJQhtSjrCEnhfdRPKuhYrEpwyNQZSrQiUyYgC3WPSszP1HhZQrHcwxiJIURpL0+6k5/8AaHHlKStOgGCIJMTW+NzuAlWgwox7Q8+KTyrGM5UrTCJ1bC09SSBAjy4ipf8AEMJFOf8AUk9M9RmawwKRQF7DBcpIkaFgj+YRerLeLUdI0gT/ABH8r/CtMDjy86ESdMKnfZOxknjIoG6zBkHkPw4hopXmIPaZxTj4QV6Q2hKehPdpURHG6R7xzqbJcC5iHO7OkpWoLcWFEFKQVeEW2JQDAidNNTnYvCrK1LddKzc3TFhAgaeFU8u7HuMOF1DxSNQKRp9pMGQUnzgeXWo1Wtjfv/fSPOZTsIzNNNYdkNNCEpEDmfM8TVfB4JC0OFJP3hIIm1rbcDvcUSZw6SNXDh+ZqLClCSQBE7/r9bUlzbqXIAPH8xAauIFxJ9oHccuKhKiB5w9/xIoph0tKaSpIkwRJ3B4jp/2qtmzceJIhQM+cEG/O6U+6KF/tWgKCFaQYTJFgPCEr9AtA/wAKuVF4msHT7w2j9OoWJcYyZhx1CwjTpJMA2m82OxvuINXO0TSe5cE6YQSSPK/wqpgWnG1jWoKSNyLcOVUe1GLWtBQyNSlEaoiyZv5np50psvlCsNzFLueYDZyLFlM6m9BugLKtUHnA8rG97xRvBIS22luRIEK8O5/eN5i8+VEMBj0uI8Jne/I8RS52oxncgLiSeHP9CjOTjSOZNEneL3brLwIxKIGiyt5gmwEcQTN+Ao7kb6lYXDlSf71Og9At1QCv8w9DSj2lzvv2Usf3YcIBVM7EEDpJgTTrhUd2020VSpgNpJ/lIAPqphw+tWlJOMauftHId6gZK5E87n1v9ar4uSJ5cx9OVF3cKUCwskcuQoXjVzVXOpR6mUzWZI7nyHklGJCYA3ANzO4AHggUFzTBlpzuiolKbgHhNSOs++f0KsZmheIdLsBI5cB68b1HTsuJ9tl3/f4f7i23g7SnlWVfDEV7V32vF6xdQJnucJURFCTmKytvuyUq1p0kbgyII9auZlkUHwG1S5TkbhcR3KFKcSQoRwKTIN7C441aARUk7dp1LtySl/CGZOkAk8fv2AfWCalaENp6tt/Dw/6aWvtAx76m2XHGlsrQhcSpJJhTZm2xBSDBHKjCcWFIZg2JaH/XP+kV3RjTjAPrHE2Yofa8PAx/N+X51znKz4nf5frXTPtcb+7YP8X1R+dczyseN3+X61pH3IeP3pBkaD+0CNxq+R/Om3s/4sO6k8XEqnkYJFvOPdS5kiIdW5wCZ+X0Bpk7MJJacPDUDHkD+vWs/rj5Sfl9YxOZjOUftTa22lfeBtTiUcZRcpHMETHUilfEK1BKzvEKHlw/XMV0P7PWD+1JUNw0v/l/OKXs7ylK3HFg91O6FAxqkX1DZJB9rYGAYBkTgyqmx+MbjXxPL3iguBsK2anlBmrDmCcHCeog9dxRrsz2bdfdSiNKd1k8AL++23HymrmTKqKWY7QfCYciqj19neULbShxIGpauJ2A/MmP8NdIz3Ba2ViPFpMR13+Q91LDiEpCUotpgJHltTrgntaEki5F5rxxy+0Zi5/SLXL/AMmodoqM4cuMA8QRPmPCfl8au4TBlKUgDafT9fSpGcKpp9SAJQ4SR5mLdCL24zai2WZTpQqSe8KhMzwETB3m/wChXN0b5i1fP/r5y7kzjt3lQsEAHjBA8zufQW8zU5HdqOhInSE2HIdNqt4zEfs6Na7qiEo59f1zrFY4AEJtYEwN540w9OMWIK7aT8t+/wBf4iTks7RazTNSybgjYnUCBpmFQYgqAk6elNCFl1Ei3U0Lfyk4htYKoSd7TcdJG1bd8GG0NlYISNIVt8yb+tRgUYcZZr0m/wBfj9YLHVt3lh91TafEbDiKEvZgNSQDuoAeZMD3mo8Vji8hSWklQNiodeXP0mjDaUtNBIEQLkjc8yTuaV4IzNqJIUesINQrvLamkaTInqYpTzjCoQUgD7sp0qTfa443ulah5kVKc70yFao1EAxMwY4T8aGYjGuOyoAQBbVx61J6hzkDKtDv8Y7EdE3ObFCPvFSAkhSt7t+FRtzGlX+KrORZq0UayNKVXSVWnrel4P60qAjVZXkR4Z8oKSf/AE+taZ7mLi2UoCUwsDxHZIEG4+HnVwYwza15hZce1rxHNOTSe+S4pBMwlMQR/ECDJmTIg+I0LzBtJs7CiBtEDfcX3t8KJ9n80DrCTOyQD5gD57+tBe0rsKSQbwo39Kk1qFc/xEi+8XkZE2cUiUSlOlaDMcQEoUIgwq82sDPGi3bbMSwglPtLdSQP4UJ1kkcpe+Fe5Qlw90XEhBWS4sTOlAEInlMuL/lB40m9os9U8+p1CdSTKW0xPtKgA+eoD3VdxAki46qWdCzZfg1fukD47UvaePHhRLMApLbDSj4kNp1eYAH0NVGUWKzsNqq9UTkzaF7TJbmhK5w3pG5O3nVfA5pC1JJ1NXAgD3zxFCc9zVx4hlCSkJkuEbEfujy5isypQNhuNxT8HRCiMvJ7feSFHBjV+zTcXB2rKrs4tSUgAiB0r2qbfh+W9iKkeAfWLbgU2640oyULUieekx9K6B2AYR3C1JPjK4XvaPZHLYz60rdrGg3mGISTMrCp560hX1oz2Tecb7xKW1KFidRCEp/iKlwBI98Ve6tS2MgRQFNU8+1RJ7lueSx79B+lUOz7k4TAr3JdSlR/lL6fman7d5kh9gpSoFbZOvSFFIkbBagNRsNhF96p9lD/APK2j+HENn34kg/P41Y6MEYQD6/zGd5r9rp/8O1/MPmmuY5UJcdH8JP+b+tdJ+1r/wAq35j5prmGXK+9X/Kr51qfkjcfvQtkqEwo/vAx6GLR6n3imHsewf2ZxR/dcSn4X+YpcyNYlQ6z7r/MCi3Zpw904ZtKCeXi0xPW/wAKzOtUlSPlGIaMZeyyktYkgq0jSsAnqgkD6VVxONSStJTq8PGhH9ohWKQRcQkEGdwi+3uqLMXiHF/y/SkDCWRS3Mi6baPmX5SziGO9UgJWXNCQylAAAFyvUCVGRq3G/Cq2TPqONcbKUgIToBQAkHTIKimT4lbkydh0rfsm9qw19k4tB/4kAfOaqdjl95mC7xqUsfM0rqtRwPfpH5MzspQnaM77biCl1DS3AlXjCYJAjluaastxIcbS4nZQ93MHqDUuV4ItSdWokzttVrFqm/GsnCqjFbbN9pSUUZUetB6z7qIIzBAgrMSLAFRt5c/fQ7EnaogoDSTcezH8xA/XnV7oupKZCoO0ZdmR5r94uTYbDoJ/R9auO4RsNhKAbCxm9YrDazpHGvXW9K4ElM/qajKjGywsE7/OHwdpUwuI0p0cuHmao43Al8GFBKQZJIn0ijuNWlQgAHzFDsBgF6SlOlLYJ0k/ER9arjCfECXqA4r7wr2uadn3EoKmwRqAERy4x8PfXueK1IKdWkqsD1/U0P8A7HbD6Vr8RE6FAkQSADaegqHNW0NqDyypXcyoGSTHG3H52ocjOcQBO1w1q9pfxeQI7oJClC0f1oJmT2hOlUCBvtIHE0Wdz9pQlLiSPMW8+VIPat9L7qEhUhMkx1j37UbMMmXSmw7w0XSNRgPBYguPuLCiEgkgbWmLjkZ40fx7bjKRrB0q8SD+IGVEed12/jTSo64GX9emUAFK/Ix9U11HNnW14YpcUNEapB24pUD7jWg9JR7VDw5SNoOw+c94YQlKXSIJGzmkWtwteLb2qHBBTjnePwpSQfD+6mNkkcTxI4AGb2pcxGXOpcLSQVAJsuIGkRCiTZICVAEk200Uezbu1rLZPiJMnhERv7N49R5gycQLau8seGo4m3avNe7bUygy89PeKO4TsqY47Nxw+8jhQTsRhS7igVA6GRqPImfCD6jV/hoJmbri30pb+8c2IHFRPsjoBA9DXVey3ZxbTOmwKjqcXwk8uJA2FXsOKhcq9Rl/LK+ObUt1QSJJj5fCvcXhg20EFQ1bnz5VSzrta1hnFtMtlTkQXTNo4BJt60rnOVrOpSjJ50jF0vhuz3uSZmFqO0t4xncJEDj+ZqzkPZZSnUrU820lSFKEkSQLA6eU+tjFCn8Zqi//AHr1a1GAAT1PLpNNqt4IajZjYjK4EKdRPQgjzBm4O9ZSWT1rKScTE3q/v7yfFnb8Nhm0kqDJWtRBWtSUyogRJKoOwAsOFUO0eXLcBVinW2sPbSnWRCrQSsJ0xY2POvTluKClKGIQUkkhKtdr2GsG8DjFV38vUv8A8w2w7+GVLsOO8/IUpOjYXrNx9Gog57iGe4eQyFykCSXAtJExaEjnvWuUYqMtREwH2yf+IqPxR8aN9t8qaawLy0NtIUdKT3aVbFYMSVGee3ClPK1j+znUqXpVrQpKTEkaTcDzJq3iTQgHx+0AIQYT+1dU4RB/iHz/AKVy3AH71X8p+YroHbjFh3B6O/S6tLhkAAEC5Ejjbj8657lyvvD/ACn6VpflhJzCeAXpQpX8RHvj+tGOzonC4iNwtiPIz/8AyKCYdoqacA6Rcc9442kVby7MO7ZxLad1pb0+aQq/xqtmx6lNfD6xgO80y/EJTiUze/D+X4Cas5pilFxfhBlP5UCypRS7JSSRPCd/LhTJgce0FKU6hWopMKIgWuABA5bzxqWULyLgd41dkn1DBvLiB3rB/wA5STXv2eAjMr/jVPuUPpVvsBlhxOX4o+JOp5EGBsjSr2Rb1qtgcL+z5tiGXFaYWXEqIlMLHeJm4kfeR5iKq5cNoQIy7O87Oa1UAeNKI0m/fIN+AG3qutiymIGhR4DvI+VZnsB7mRoB7yftlma8O2FNtlalHSDwHUxehHZV5z9jHerKlftKbqNwAUKi/Cx99EWGwDdCfMOJMdII8t6IN4KWgEj/AGnivPLlw/KrOHpVQEd/WdoA3hjvwkyCDwN63GIlNovSmMMG1lLjCFaSR4lzbnEjiBar2GxK1KATG/kI9TQZVypuu/qPSGVBhFeDO5WJ6Co2scAkN6gSB6+ccqjxuMUmdU+415/Y7TiQpxCVmNyAYncX2/pWZp1MVwjT63f8wuOYq9scweUEt4O74UDCYMAfikwJ869y9brsIxultcDUEggKPnJ40TwOBZwjsNpShtRJ0iwBP62od25zdLbClAjVqGgK4mRIH+HVQ49GkJydX6n/AK+kLe4P7XZMhLC1Mq0uIGpKrSYvpM8CLdKUsoyR9ZBQSVK3KjMeZ4dKs5XjMdmDpZab1JSmV6IAA2GpajAmDA3MHka6R2c7OOtXcQ2ABEBcnjvAjfrWmuLMi0BzBJBM53iuxLwCtb6JNz4THQb1tkuXhkIbUtxxU6jqkpSOAS3JCRMDiokwANx0fMsgedHhU0L7KUr6JNcm7f4pTYDKFFDwXCgDeIIVccNrjnR4TnchHHP9uEjBDcv5z2pQhWla4iykoUDBBtNj4wnTMGAREmDSlmHaXWQ3h0rUo/vEAnoEJSOEnrQhnIXFDVpMc+Hvp++zzAIwzTrikKLy1hCVJElKYncXAKpBIPAcq0Thx4lvmGM75TpG0RG8e8hSko1NKI0qJsuDuAYlIPS/WmLLHWQlKMS046o7feqTptygz/Wn9jLcO4rW4kOOidKdfin33FuPOwqXMOy2BdbKjhghXFQ1IUDF/Fb4yKX7UrbURAfo3JNEGLWWYTL3V/fF1hCRPtlZN4gAoMVZ7RZflzJbGFU49qSSrUo220+ykX3t0oLi+x6MOguuY1SG5KUQFKUTsUlIIEjiRNDMHk5cT4H1aZ4gi/W8+lGCG4Mqt0zqNxCJxqG7IQE8STJPvO1arxinFBIuVEAAcSbD41UORuf71PKSFe+ieSMDDK1PDWmLqSD4QP3iniidzwgWjZWW0QsNzE+C3eQt4dceJsTJnUSDY8qymw4lBukSDsQm3oRXtZPtmT/H6wdIj+3gnZ/cIjbWr5afhVhnCr1T3bfook7dUfGl9zGpSmVOLSknYiCJ6lQvv+VeOZiFJIbec8JExpV6+1I4VtWJfowh2hyRT2Gdb0AqMKFySSkyB7ItaK5Bi8txjSoVg3pH/wBNShuDYpBHDeulqxhKr4p0HkUwDO0EK36VGczaC9H7cvvLQgrRI6QFyTIolepGmckxTuK0lJwrkXgfs6rTP8F4JoMcvxJIjDPmBA+6WbREXTtFd6axM7Yh0mdNyrwqH4iEkAdTA2vW97ffBXij/aGD5lG/Q/Cj9ortO8KcMw+S41W2HcAP4rfA3+FOGRdie9aHftp1XNlqCo5RA+J410Z9skyHdJi1yB7lJG+9RYXWvZ8QOJRvw3Cb+l6Bs5MIY6imj7NcGR4i4lX86/dBT9aKM/ZFgtMrcdI4eM/lRMpIGsYoFJPBKjxg2SkwRVldklYxw0pBJIUQABvM235VC5T3Mg44WyPIsPhsMMOyClobmZUSSSSVEXN68d7J4ZZ7xUlweHWdMkC4STfmYpfwmJGKTCcxET7JWpJPLkb9Jq7jsoUhohzFL0i40l1R5QCm/SxvNEXHcQdBlnF9n2mxrDihH8SgPgb+6q7OVpVZLsE8CpU/G9eZflSBBS8pYkCT3kyeF7/Hl0q87hDcCFabEkL385g+nGarnfiHpmN9nNpdPp+ZNHMLgm0o7s2SNvzNAGE6RPiB/hTyv+Llzq6vUhAX3jsK42+IItTEYLvUAqZNjcnSTqSVJnewv8PKhmMytxCg4h1IiwmBM2iAn61EjFlSdRWuBcHSIj1UD61Ph0FQ1FSCOZQk6vyoH0t2hBSJUzBp9QiUHoD+daYHGYhCNLqJN7okgjh1mI/VqLFaY/uwbSDA+QrRSZiUJQd4IVMz8/zqmeixm+b9bhRE7T4XGYtxCWkqaQgk6lggqJtw2AE+c0NPYR91QViMQFkbA6zHlNdIdZIiwjmdRg77JAj861SsOQP3ZjXp8xYKTNiI40/DiXEoCdv3nHeRfZ3lCcIy62CCpTmskDhpCQL7+yr31XzPtAEPuJ1iLTfjf6RRJWUpIJClgXm5QYP8oB+VAX/s8wxWT3alTvdZk9SST60/c8yVIEqf/GTSVnU8kQeYqmPvVLdQ8lPeFKvCJMCBqOkghcCyvaAjqKMtdiMGgHS0EgJnWeH/ABTJ8wa3bytppCodWUG8harACbKEJvHI1GwOxnFrHEEOMqcSoHEKIUo2hUbz7JOkqmTqiSSZqDF5ChwELW4qbWBHyNh5RyomziGNbYUsvXupShCEm+qUJhf7o8Rkaqnfx2F7w6UNqSE3UnWT0TpQYkyD+hU7wRFxjIFMp0sOACZCVlRvzkyRVfOMJjVKSpOgKTcFLk9JKCnxWkUfxGbsJKicI+kAiC2t1QIjfwSkGf3TBiq2EzQPKgMOtoudTyQNtgAtIKpg+UVHhgnURGrmdRQMS+1GGfLTAUhRKJBCUkyTxECpuymCWhtRV4VOGYLZJAG28QTJt5U+YXM2o++Ug220JTEE8f3uGw43qb9paUPCko6QNvKOP1og2kaYLsz7mLBy0m5IP+AD5TUTeCU24lxKyACCU6ZkcRMTBFrmmFxDBPs8YM6dx10wJ5TVLEYRpelSAkpOyk3+INh12qD5gQYvTBqssZk92/iGUzIbQSEpm5AEGBMmOtZXq8CgE/eJ/wCL/wB1ZVT2Nf8AI/6/iB4YgR1Kg8p5yXFKkhLgBCRIBAIX4PDIESb+tFcJmTTQUQgNao8KZUTBPp+j65WVf97mNqpGrPHVuIWhKk+MykOEJUCLCLkK2JM3rzC5AC54ltFSEkuJWp8qUBe7mgiQCNjHTevKyoJ08SAL5k5J7wJwzmIKiNR++I8B2udPEHck24Vtgm3GSlSkLkSslKwCbglSlBcqMnc3+uVlLZiDphhdrlh3tXjjBQUAJ8EQCFcZIWVXvvPH3bJ7S43X/sxYeEoQQOE8hMcOVZWUe3pI7z3E51jnRZ5LSRBGhCUx5mCY6D3UN7RYd9TSi+8t1SQe7ClHiZ1wDE24zFZWVyt5qnMNoQ/s8raQ28+SEgFKUpAjiQpQgqiev1rC0hvvGWsQ40EASUqcA8UKjSncwaysqLJnCb5Zm7KEAPlx1V5UVKVABMe2ReOQqdSWXQSEJGn8adpsIKZN6ysqCoG8mzxPRkjLhA7wiNwAd9iBPMya2cyJQVLWIWVAGBrdmOV7C1e1lDqMipicnxC1QXnSgCY1i3DgRvBvU2GynEhMoeWkyblRVHL2lHqLVlZXXOkmIxGPbBSHAYEk6UT7wRb41VexuOQpPeYlQF1AaUkmBcGNhfhWVlcDvU6XVZ7iVJWlaUglJ0lsC0fvQ4SCdovvXiM+fBCGWwlASnxKCATYTZC44cuNha+VldJlZvNsSAVEhcT7SU6IKoEAQoeXS5qVfaJ1K096UlBjWEoAjyMybgVlZRA3BM2zLM1BKdKy2F7D2iOABA8Okx1IiqbeaEKUgDUDskxEjeZHl51lZXAWJJ2MrnFFTpCRpE+yQj2RF7JgbJsBw3vQ13FKbJKYkWBbKk9LgiL8bcKysohzI7SH+2nN1ahqvaDxEmCR8SagRmzoUshRU0LqTYD3KBhUxcctzWVlMoQLMnaWqdTjmmRZKUzAN4kx5TUuNzZGhRGpSUx4nCYHIhKASTwAtbjWVlABcPiBcs7TPITC0BSYiJG3TaDA4k1Fjc2aWqSlbRG4T4p2jdQgeXWsrKZpGqCSalNecgGAlShzKoJ9Akx7zWVlZR6R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.pfst.net/2011.04/6273888186681440df1d405a5c0eeb219f0bd6c79a_b.jpg"/>
          <p:cNvPicPr>
            <a:picLocks noChangeAspect="1" noChangeArrowheads="1"/>
          </p:cNvPicPr>
          <p:nvPr/>
        </p:nvPicPr>
        <p:blipFill>
          <a:blip r:embed="rId12" cstate="print"/>
          <a:srcRect l="7560" r="11801"/>
          <a:stretch>
            <a:fillRect/>
          </a:stretch>
        </p:blipFill>
        <p:spPr bwMode="auto">
          <a:xfrm>
            <a:off x="3203848" y="3140968"/>
            <a:ext cx="2592288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3462"/>
            <a:ext cx="878497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числе показателей мировой статистики потребления вина по душевому потреблению в год, ведущие места распределяются следующим образом: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емиугольник 2"/>
          <p:cNvSpPr/>
          <p:nvPr/>
        </p:nvSpPr>
        <p:spPr>
          <a:xfrm>
            <a:off x="1187624" y="2772544"/>
            <a:ext cx="792088" cy="72008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миугольник 3"/>
          <p:cNvSpPr/>
          <p:nvPr/>
        </p:nvSpPr>
        <p:spPr>
          <a:xfrm>
            <a:off x="1196008" y="1844824"/>
            <a:ext cx="792088" cy="72008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миугольник 4"/>
          <p:cNvSpPr/>
          <p:nvPr/>
        </p:nvSpPr>
        <p:spPr>
          <a:xfrm>
            <a:off x="1187624" y="3708648"/>
            <a:ext cx="792088" cy="72008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миугольник 5"/>
          <p:cNvSpPr/>
          <p:nvPr/>
        </p:nvSpPr>
        <p:spPr>
          <a:xfrm>
            <a:off x="1187624" y="4644752"/>
            <a:ext cx="792088" cy="72008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миугольник 6"/>
          <p:cNvSpPr/>
          <p:nvPr/>
        </p:nvSpPr>
        <p:spPr>
          <a:xfrm>
            <a:off x="1187624" y="5580856"/>
            <a:ext cx="792088" cy="72008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19168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8953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7890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7251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570363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3275856" y="2060847"/>
            <a:ext cx="3744416" cy="57606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3275856" y="2924943"/>
            <a:ext cx="3744416" cy="57606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0800000">
            <a:off x="3275856" y="3789039"/>
            <a:ext cx="3744416" cy="57606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10800000">
            <a:off x="3275856" y="4725143"/>
            <a:ext cx="3744416" cy="57606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3275856" y="5589239"/>
            <a:ext cx="3744416" cy="57606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27453" y="2132856"/>
            <a:ext cx="1928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Франция – 63 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9" name="Picture 9" descr="https://upload.wikimedia.org/wikipedia/commons/thumb/5/54/Civil_and_Naval_Ensign_of_France.svg/20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42755"/>
            <a:ext cx="1080120" cy="76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3837587" y="2996952"/>
            <a:ext cx="2156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Аргентина – 44 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1" name="Picture 19" descr="https://upload.wikimedia.org/wikipedia/commons/thumb/1/1a/Flag_of_Argentina.svg/250px-Flag_of_Argentin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1101809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3921582" y="3851756"/>
            <a:ext cx="1902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Испания – 37 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3" name="Picture 3" descr="http://www.sociodrama.ru/published/publicdata/PORTATOR240/attachments/SC/products_pictures/0000026831_sp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1080120" cy="72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4019107" y="4787860"/>
            <a:ext cx="17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Греция – 30 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25711" y="5651956"/>
            <a:ext cx="1628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Дания – 22 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cdn01.ru/files/users/images/1c/f9/1cf93ef52a22ecf8d4934fc50f7a083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653137"/>
            <a:ext cx="1081202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 descr="https://upload.wikimedia.org/wikipedia/commons/thumb/9/9c/Flag_of_Denmark.svg/250px-Flag_of_Denma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517232"/>
            <a:ext cx="1080120" cy="762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http://techdrinks.info/img2/2015012713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08920"/>
            <a:ext cx="553210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http://www.vestina.ru/images/0d1a9030458dfe5307462b2f66b34f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35454"/>
            <a:ext cx="4644008" cy="275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496" y="1052736"/>
            <a:ext cx="446449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Ведущий регион России по возделыванию винограда – Краснодарский край, так как он располагает более благоприятными почвенно-климатическими условиями.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694949"/>
            <a:ext cx="356388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Основные площади (65%) сосредоточены в черноморской зоне, где виноград возделывают без укрытия кустов на зиму. Здесь производят около 75% валового количества винограда.</a:t>
            </a:r>
            <a:endParaRPr lang="ru-RU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19</a:t>
            </a: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Виноградарство и виноделие в России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10" y="27789"/>
            <a:ext cx="3505790" cy="19610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1958683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ПЛАН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1. История развития виноградарства.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2. Значение культуры винограда, его пищевая и диетическая ценность.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3. Современное состояние виноградарства и виноделия в мире, в России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Ставропольском крае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620688"/>
            <a:ext cx="8784976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Крупный регион виноградарства и виноделия – Дагестан. Территория республики отличается большим разнообразием макро-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микрозон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 разными экологическими условиями. Поэтому виноград в Дагестане возделывают в форме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неукрывной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и укрывной, неорошаемой и орошаемой, привитой и корнесобственной культур (метод выращивания винограда на собственных корнях – только в тех зонах, где не имеется филлоксеры).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771" name="Picture 3" descr="http://derbent-vino.ru/images/stories/wine/vinograd_mugart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284984"/>
            <a:ext cx="4644008" cy="3096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http://www.riadagestan.ru/upload/iblock/d40/d40bafe5936bfd26410d006225f962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030" y="3284983"/>
            <a:ext cx="4128460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2935961"/>
            <a:ext cx="8856984" cy="337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Современные промышленные насаждения винограда в Ставропольском крае занимают площадь 6,68 тыс. га. В сортименте насчитывается более 60 наименований сортов отечественной и зарубежной селекции различных направлений использования. Среди них на долю сортов технического направления использования приходится 85,2%, столовых - 12,4%, универсальных - 2,4%. 	Наибольшие площади (более 1000 га) имеют сорта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Ркацители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Левокумский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 1000-500 га - Саперави; 500-100 га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Молдова, Первенец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Магарача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Подарок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Магарача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Алиготе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Бианка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Августин, до 100 га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Ритон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Совиньон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3795" name="Picture 3" descr="http://old.nasha.lv/files/new/images/vinograd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152636"/>
            <a:ext cx="3842792" cy="2882094"/>
          </a:xfrm>
          <a:prstGeom prst="rect">
            <a:avLst/>
          </a:prstGeom>
          <a:noFill/>
        </p:spPr>
      </p:pic>
      <p:pic>
        <p:nvPicPr>
          <p:cNvPr id="33799" name="Picture 7" descr="https://upload.wikimedia.org/wikipedia/ru/2/24/%D0%A1%D1%82%D0%B0%D0%B2%D1%80%D0%BE%D0%BF%D0%BE%D0%BB%D1%8C%D1%81%D0%BA%D0%B8%D0%B9_%D0%BA%D1%80%D0%B0%D0%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32656"/>
            <a:ext cx="3591523" cy="267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770790"/>
            <a:ext cx="878497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Валовой сбор винограда в Ставропольском крае в среднем за последние 5 лет составил 26,3 тыс. тонн в год, что составляет 8,4% от сбора винограда в России. Это крайне мало в условиях возрастающего спроса для потребления в свежем виде и промышленной переработки.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целом по России среднегодовой валовой сбор за этот же период составил    311 тыс. тонн. В пересчете на душу населения это составляет 2,2 кг. В странах с развитым виноградарством (Италия, Греция, Испания, Франция) на одного человека производится столовых и технических сортов в среднем 152 кг.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4819" name="Picture 3" descr="http://diabethelp.org/wp-content/uploads/2015/11/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686" y="4581128"/>
            <a:ext cx="3642996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742621"/>
            <a:ext cx="8712968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Ставропольском крае ведется укрывная культура винограда. Часть площадей виноградных насаждений нуждается в орошении. Остро стоит проблема перехода на привитую культуру. Здесь расположен ряд крупных винодельческих заводов, производящих высококачественные вина.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Ведущие хозяйства Ставропольского края: ЗАО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Прасковейское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»,                ЗАО «Виноградное», ЗАО «Левокумское», ЗАО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Кумская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долина».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5843" name="Picture 3" descr="http://vinograd.spb.ru/wp-content/uploads/2012/11/untitled-%D0%B3%D0%B5%D1%80%D0%B1-%D0%BF%D1%80%D0%B0%D1%81%D0%BA.png"/>
          <p:cNvPicPr>
            <a:picLocks noChangeAspect="1" noChangeArrowheads="1"/>
          </p:cNvPicPr>
          <p:nvPr/>
        </p:nvPicPr>
        <p:blipFill>
          <a:blip r:embed="rId2" cstate="print"/>
          <a:srcRect r="18195"/>
          <a:stretch>
            <a:fillRect/>
          </a:stretch>
        </p:blipFill>
        <p:spPr bwMode="auto">
          <a:xfrm>
            <a:off x="107504" y="3284984"/>
            <a:ext cx="2088232" cy="173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5" descr="http://www.zaoshpvinogradnoe.ru/i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28856"/>
            <a:ext cx="2232248" cy="180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7" name="Picture 7" descr="http://nashevino.ru/wp-content/uploads/2014/11/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56383"/>
            <a:ext cx="4283969" cy="321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3968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23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716639"/>
            <a:ext cx="8856984" cy="17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Ставропольского края основные площади современных промышленных насаждений винограда сосредоточены в 6 аграрных почвенно-климатических зонах возделывания: Пятигорская,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Калаусская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Терско-Кумские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пески, Курская и Центральная.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s://upload.wikimedia.org/wikipedia/commons/3/34/Admin-map-stavropol-reg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2492897"/>
            <a:ext cx="578671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796136" y="2472278"/>
            <a:ext cx="32403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основе выделения зон возделывания винограда положены факторы, тесно связанные с биологическими особенностями виноградного растения, продуктивностью и качеством винограда и вина: рельеф, климат, почвы, геологическое строение, растительность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domvine.com/u/25/62a5a4895a11e495b23e3aede927dd/-/%D0%B2%D0%B8%D0%BD%D0%BE%D0%B3%D1%80%D0%B0%D0%B4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3476625"/>
            <a:ext cx="619125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selomoe.ru/wp-content/uploads/2016/06/vinogradniki-v-drevnem-egipte-5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59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1372706"/>
            <a:ext cx="458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История развития виноградарства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29258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3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Виноград появился на земле многие миллионы лет назад. Впервые о винограде и вине упоминается в древнейшей части Библии, которая была написана иерусалимскими жрецами в 13-12 веках до нашей эры, во 2 веке нашей эры, в истории Ноя, преодолевшего потоп и начавшего разводить виноградники.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c2.staticflickr.com/8/7691/16421526313_34cc69a44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104" y="2351597"/>
            <a:ext cx="6873280" cy="438977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eronavisita.it/wp-content/uploads/2015/06/Noe-Giord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414511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96" y="465313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Пьяный Ной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Лука Джордано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(Неаполь, 1634-1705), масло на холсте, 224 на 192 см, </a:t>
            </a:r>
            <a:r>
              <a:rPr lang="ru-RU" dirty="0" err="1" smtClean="0">
                <a:solidFill>
                  <a:srgbClr val="002060"/>
                </a:solidFill>
              </a:rPr>
              <a:t>Эскориаль</a:t>
            </a:r>
            <a:r>
              <a:rPr lang="ru-RU" dirty="0" smtClean="0">
                <a:solidFill>
                  <a:srgbClr val="002060"/>
                </a:solidFill>
              </a:rPr>
              <a:t>, Монастырь Св. Лоренцо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Опьянение Ноя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1508-1512. Микеланджело </a:t>
            </a:r>
            <a:r>
              <a:rPr lang="ru-RU" dirty="0" err="1" smtClean="0">
                <a:solidFill>
                  <a:srgbClr val="002060"/>
                </a:solidFill>
              </a:rPr>
              <a:t>Буонарроти</a:t>
            </a:r>
            <a:r>
              <a:rPr lang="ru-RU" dirty="0" smtClean="0">
                <a:solidFill>
                  <a:srgbClr val="002060"/>
                </a:solidFill>
              </a:rPr>
              <a:t>. Ватикан, Рим.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Сцена из Книги Бытия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Фрески свода Сикстинской капеллы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46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8" name="Picture 6" descr="Опьянение Ноя. Фреска потолка Сикстинской капеллы. Микеланджело / www.mikelangel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48680"/>
            <a:ext cx="5289511" cy="330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Опираясь на мифы и легенды, исследования многих ученых, можно с определенной уверенностью предположить, что возникновение культурного винограда относится к Закавказью, к региону современных Грузии и Армении, где и поныне произрастают десятки диких сортов винограда.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46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hayweb.ru/uploads/posts/2013-07/1374551454_svyashenniy-ara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32248"/>
            <a:ext cx="8558693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России виноград был введен в культуру в средние века греческими переселенцами - мореплавателями, на побережье Черного и Азовского морей, Краснодарского края. Они же привезли с собой лучшие отобранные формы винограда, а также инструмент для ухода за виноградными насаждениями, посуду и приспособления для приготовления вина.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46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rostov-region.ru/books/item/f00/s00/z0000013/pic/ma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000" y="2825552"/>
            <a:ext cx="6040328" cy="398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Первые казенные (царские) виноградники на территории России были посажены в Астрахани в 1613 году. В 1717 году Петр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учредил контору, в обязанности которой входило кураторство за виноградарством Астраханского уезда.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772" name="Picture 4" descr="http://www.upakovano.ru/graphics/daily/2011/06/06/picLWBQq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272808" cy="467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598605"/>
            <a:ext cx="8712968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Особое место в истории Российского виноградарства принадлежит Дагестану, занимающему в настоящее время по площади виноградных насаждений 2 место после Краснодарского края. В предгорно-горных районах этой республики сохранились заросли дикого и одичавшего винограда, из которых отобрано и введено в культуру большое количество ценных аборигенных сортов.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3795" name="Picture 3" descr="https://pp.vk.me/c619430/v619430804/5dd7/BzEfx1lo6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http://sputnik.ck.ua/wp-content/uploads/2016/07/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6992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696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Комп</cp:lastModifiedBy>
  <cp:revision>27</cp:revision>
  <dcterms:created xsi:type="dcterms:W3CDTF">2016-08-17T18:48:30Z</dcterms:created>
  <dcterms:modified xsi:type="dcterms:W3CDTF">2017-01-24T07:46:05Z</dcterms:modified>
</cp:coreProperties>
</file>